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155"/>
  </p:notesMasterIdLst>
  <p:handoutMasterIdLst>
    <p:handoutMasterId r:id="rId156"/>
  </p:handoutMasterIdLst>
  <p:sldIdLst>
    <p:sldId id="291" r:id="rId2"/>
    <p:sldId id="292" r:id="rId3"/>
    <p:sldId id="296" r:id="rId4"/>
    <p:sldId id="405" r:id="rId5"/>
    <p:sldId id="390" r:id="rId6"/>
    <p:sldId id="298" r:id="rId7"/>
    <p:sldId id="386" r:id="rId8"/>
    <p:sldId id="389" r:id="rId9"/>
    <p:sldId id="541" r:id="rId10"/>
    <p:sldId id="540" r:id="rId11"/>
    <p:sldId id="382" r:id="rId12"/>
    <p:sldId id="520" r:id="rId13"/>
    <p:sldId id="522" r:id="rId14"/>
    <p:sldId id="517" r:id="rId15"/>
    <p:sldId id="518" r:id="rId16"/>
    <p:sldId id="519" r:id="rId17"/>
    <p:sldId id="406" r:id="rId18"/>
    <p:sldId id="299" r:id="rId19"/>
    <p:sldId id="300" r:id="rId20"/>
    <p:sldId id="301" r:id="rId21"/>
    <p:sldId id="302" r:id="rId22"/>
    <p:sldId id="303" r:id="rId23"/>
    <p:sldId id="327" r:id="rId24"/>
    <p:sldId id="304" r:id="rId25"/>
    <p:sldId id="306" r:id="rId26"/>
    <p:sldId id="308" r:id="rId27"/>
    <p:sldId id="329" r:id="rId28"/>
    <p:sldId id="307" r:id="rId29"/>
    <p:sldId id="310" r:id="rId30"/>
    <p:sldId id="332" r:id="rId31"/>
    <p:sldId id="333" r:id="rId32"/>
    <p:sldId id="330" r:id="rId33"/>
    <p:sldId id="331" r:id="rId34"/>
    <p:sldId id="516" r:id="rId35"/>
    <p:sldId id="539" r:id="rId36"/>
    <p:sldId id="334" r:id="rId37"/>
    <p:sldId id="369" r:id="rId38"/>
    <p:sldId id="407" r:id="rId39"/>
    <p:sldId id="313" r:id="rId40"/>
    <p:sldId id="339" r:id="rId41"/>
    <p:sldId id="344" r:id="rId42"/>
    <p:sldId id="342" r:id="rId43"/>
    <p:sldId id="345" r:id="rId44"/>
    <p:sldId id="533" r:id="rId45"/>
    <p:sldId id="534" r:id="rId46"/>
    <p:sldId id="536" r:id="rId47"/>
    <p:sldId id="538" r:id="rId48"/>
    <p:sldId id="408" r:id="rId49"/>
    <p:sldId id="391" r:id="rId50"/>
    <p:sldId id="392" r:id="rId51"/>
    <p:sldId id="393" r:id="rId52"/>
    <p:sldId id="394" r:id="rId53"/>
    <p:sldId id="396" r:id="rId54"/>
    <p:sldId id="397" r:id="rId55"/>
    <p:sldId id="460" r:id="rId56"/>
    <p:sldId id="359" r:id="rId57"/>
    <p:sldId id="398" r:id="rId58"/>
    <p:sldId id="399" r:id="rId59"/>
    <p:sldId id="400" r:id="rId60"/>
    <p:sldId id="403" r:id="rId61"/>
    <p:sldId id="404" r:id="rId62"/>
    <p:sldId id="409" r:id="rId63"/>
    <p:sldId id="348" r:id="rId64"/>
    <p:sldId id="461" r:id="rId65"/>
    <p:sldId id="514" r:id="rId66"/>
    <p:sldId id="410" r:id="rId67"/>
    <p:sldId id="377" r:id="rId68"/>
    <p:sldId id="379" r:id="rId69"/>
    <p:sldId id="388" r:id="rId70"/>
    <p:sldId id="378" r:id="rId71"/>
    <p:sldId id="380" r:id="rId72"/>
    <p:sldId id="387" r:id="rId73"/>
    <p:sldId id="381" r:id="rId74"/>
    <p:sldId id="385" r:id="rId75"/>
    <p:sldId id="314" r:id="rId76"/>
    <p:sldId id="411" r:id="rId77"/>
    <p:sldId id="415" r:id="rId78"/>
    <p:sldId id="523" r:id="rId79"/>
    <p:sldId id="418" r:id="rId80"/>
    <p:sldId id="419" r:id="rId81"/>
    <p:sldId id="420" r:id="rId82"/>
    <p:sldId id="421" r:id="rId83"/>
    <p:sldId id="472" r:id="rId84"/>
    <p:sldId id="524" r:id="rId85"/>
    <p:sldId id="463" r:id="rId86"/>
    <p:sldId id="422" r:id="rId87"/>
    <p:sldId id="423" r:id="rId88"/>
    <p:sldId id="424" r:id="rId89"/>
    <p:sldId id="425" r:id="rId90"/>
    <p:sldId id="426" r:id="rId91"/>
    <p:sldId id="427" r:id="rId92"/>
    <p:sldId id="428" r:id="rId93"/>
    <p:sldId id="464" r:id="rId94"/>
    <p:sldId id="466" r:id="rId95"/>
    <p:sldId id="467" r:id="rId96"/>
    <p:sldId id="465" r:id="rId97"/>
    <p:sldId id="468" r:id="rId98"/>
    <p:sldId id="431" r:id="rId99"/>
    <p:sldId id="429" r:id="rId100"/>
    <p:sldId id="430" r:id="rId101"/>
    <p:sldId id="469" r:id="rId102"/>
    <p:sldId id="470" r:id="rId103"/>
    <p:sldId id="437" r:id="rId104"/>
    <p:sldId id="438" r:id="rId105"/>
    <p:sldId id="439" r:id="rId106"/>
    <p:sldId id="471" r:id="rId107"/>
    <p:sldId id="475" r:id="rId108"/>
    <p:sldId id="474" r:id="rId109"/>
    <p:sldId id="476" r:id="rId110"/>
    <p:sldId id="480" r:id="rId111"/>
    <p:sldId id="481" r:id="rId112"/>
    <p:sldId id="506" r:id="rId113"/>
    <p:sldId id="507" r:id="rId114"/>
    <p:sldId id="508" r:id="rId115"/>
    <p:sldId id="525" r:id="rId116"/>
    <p:sldId id="526" r:id="rId117"/>
    <p:sldId id="527" r:id="rId118"/>
    <p:sldId id="529" r:id="rId119"/>
    <p:sldId id="530" r:id="rId120"/>
    <p:sldId id="477" r:id="rId121"/>
    <p:sldId id="478" r:id="rId122"/>
    <p:sldId id="458" r:id="rId123"/>
    <p:sldId id="532" r:id="rId124"/>
    <p:sldId id="443" r:id="rId125"/>
    <p:sldId id="444" r:id="rId126"/>
    <p:sldId id="445" r:id="rId127"/>
    <p:sldId id="446" r:id="rId128"/>
    <p:sldId id="531" r:id="rId129"/>
    <p:sldId id="451" r:id="rId130"/>
    <p:sldId id="484" r:id="rId131"/>
    <p:sldId id="448" r:id="rId132"/>
    <p:sldId id="483" r:id="rId133"/>
    <p:sldId id="485" r:id="rId134"/>
    <p:sldId id="449" r:id="rId135"/>
    <p:sldId id="482" r:id="rId136"/>
    <p:sldId id="450" r:id="rId137"/>
    <p:sldId id="505" r:id="rId138"/>
    <p:sldId id="489" r:id="rId139"/>
    <p:sldId id="491" r:id="rId140"/>
    <p:sldId id="492" r:id="rId141"/>
    <p:sldId id="493" r:id="rId142"/>
    <p:sldId id="494" r:id="rId143"/>
    <p:sldId id="495" r:id="rId144"/>
    <p:sldId id="496" r:id="rId145"/>
    <p:sldId id="497" r:id="rId146"/>
    <p:sldId id="498" r:id="rId147"/>
    <p:sldId id="500" r:id="rId148"/>
    <p:sldId id="502" r:id="rId149"/>
    <p:sldId id="503" r:id="rId150"/>
    <p:sldId id="512" r:id="rId151"/>
    <p:sldId id="510" r:id="rId152"/>
    <p:sldId id="511" r:id="rId153"/>
    <p:sldId id="259" r:id="rId154"/>
  </p:sldIdLst>
  <p:sldSz cx="9906000" cy="6858000" type="A4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111" charset="0"/>
        <a:ea typeface="Times New Roman" pitchFamily="-111" charset="0"/>
        <a:cs typeface="Times New Roman" pitchFamily="-111" charset="0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111" charset="0"/>
        <a:ea typeface="Times New Roman" pitchFamily="-111" charset="0"/>
        <a:cs typeface="Times New Roman" pitchFamily="-111" charset="0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111" charset="0"/>
        <a:ea typeface="Times New Roman" pitchFamily="-111" charset="0"/>
        <a:cs typeface="Times New Roman" pitchFamily="-111" charset="0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111" charset="0"/>
        <a:ea typeface="Times New Roman" pitchFamily="-111" charset="0"/>
        <a:cs typeface="Times New Roman" pitchFamily="-111" charset="0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111" charset="0"/>
        <a:ea typeface="Times New Roman" pitchFamily="-111" charset="0"/>
        <a:cs typeface="Times New Roman" pitchFamily="-111" charset="0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Arial" pitchFamily="-111" charset="0"/>
        <a:ea typeface="Times New Roman" pitchFamily="-111" charset="0"/>
        <a:cs typeface="Times New Roman" pitchFamily="-111" charset="0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Arial" pitchFamily="-111" charset="0"/>
        <a:ea typeface="Times New Roman" pitchFamily="-111" charset="0"/>
        <a:cs typeface="Times New Roman" pitchFamily="-111" charset="0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Arial" pitchFamily="-111" charset="0"/>
        <a:ea typeface="Times New Roman" pitchFamily="-111" charset="0"/>
        <a:cs typeface="Times New Roman" pitchFamily="-111" charset="0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Arial" pitchFamily="-111" charset="0"/>
        <a:ea typeface="Times New Roman" pitchFamily="-111" charset="0"/>
        <a:cs typeface="Times New Roman" pitchFamily="-111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pos="6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BERT GODFRIND" initials="AG" lastIdx="12" clrIdx="0"/>
  <p:cmAuthor id="1" name="Albert Godfrind" initials="AG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99"/>
    <a:srgbClr val="DDDDDD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0" autoAdjust="0"/>
    <p:restoredTop sz="98161" autoAdjust="0"/>
  </p:normalViewPr>
  <p:slideViewPr>
    <p:cSldViewPr>
      <p:cViewPr varScale="1">
        <p:scale>
          <a:sx n="118" d="100"/>
          <a:sy n="118" d="100"/>
        </p:scale>
        <p:origin x="296" y="192"/>
      </p:cViewPr>
      <p:guideLst>
        <p:guide orient="horz" pos="720"/>
        <p:guide pos="6096"/>
      </p:guideLst>
    </p:cSldViewPr>
  </p:slideViewPr>
  <p:outlineViewPr>
    <p:cViewPr>
      <p:scale>
        <a:sx n="33" d="100"/>
        <a:sy n="33" d="100"/>
      </p:scale>
      <p:origin x="246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handoutMaster" Target="handoutMasters/handoutMaster1.xml"/><Relationship Id="rId157" Type="http://schemas.openxmlformats.org/officeDocument/2006/relationships/commentAuthors" Target="commentAuthors.xml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37.xml"/><Relationship Id="rId20" Type="http://schemas.openxmlformats.org/officeDocument/2006/relationships/slide" Target="slides/slide82.xml"/><Relationship Id="rId21" Type="http://schemas.openxmlformats.org/officeDocument/2006/relationships/slide" Target="slides/slide87.xml"/><Relationship Id="rId22" Type="http://schemas.openxmlformats.org/officeDocument/2006/relationships/slide" Target="slides/slide90.xml"/><Relationship Id="rId23" Type="http://schemas.openxmlformats.org/officeDocument/2006/relationships/slide" Target="slides/slide125.xml"/><Relationship Id="rId24" Type="http://schemas.openxmlformats.org/officeDocument/2006/relationships/slide" Target="slides/slide126.xml"/><Relationship Id="rId25" Type="http://schemas.openxmlformats.org/officeDocument/2006/relationships/slide" Target="slides/slide127.xml"/><Relationship Id="rId26" Type="http://schemas.openxmlformats.org/officeDocument/2006/relationships/slide" Target="slides/slide131.xml"/><Relationship Id="rId27" Type="http://schemas.openxmlformats.org/officeDocument/2006/relationships/slide" Target="slides/slide134.xml"/><Relationship Id="rId10" Type="http://schemas.openxmlformats.org/officeDocument/2006/relationships/slide" Target="slides/slide41.xml"/><Relationship Id="rId11" Type="http://schemas.openxmlformats.org/officeDocument/2006/relationships/slide" Target="slides/slide42.xml"/><Relationship Id="rId12" Type="http://schemas.openxmlformats.org/officeDocument/2006/relationships/slide" Target="slides/slide43.xml"/><Relationship Id="rId13" Type="http://schemas.openxmlformats.org/officeDocument/2006/relationships/slide" Target="slides/slide50.xml"/><Relationship Id="rId14" Type="http://schemas.openxmlformats.org/officeDocument/2006/relationships/slide" Target="slides/slide52.xml"/><Relationship Id="rId15" Type="http://schemas.openxmlformats.org/officeDocument/2006/relationships/slide" Target="slides/slide54.xml"/><Relationship Id="rId16" Type="http://schemas.openxmlformats.org/officeDocument/2006/relationships/slide" Target="slides/slide58.xml"/><Relationship Id="rId17" Type="http://schemas.openxmlformats.org/officeDocument/2006/relationships/slide" Target="slides/slide61.xml"/><Relationship Id="rId18" Type="http://schemas.openxmlformats.org/officeDocument/2006/relationships/slide" Target="slides/slide67.xml"/><Relationship Id="rId19" Type="http://schemas.openxmlformats.org/officeDocument/2006/relationships/slide" Target="slides/slide81.xml"/><Relationship Id="rId1" Type="http://schemas.openxmlformats.org/officeDocument/2006/relationships/slide" Target="slides/slide2.xml"/><Relationship Id="rId2" Type="http://schemas.openxmlformats.org/officeDocument/2006/relationships/slide" Target="slides/slide25.xml"/><Relationship Id="rId3" Type="http://schemas.openxmlformats.org/officeDocument/2006/relationships/slide" Target="slides/slide27.xml"/><Relationship Id="rId4" Type="http://schemas.openxmlformats.org/officeDocument/2006/relationships/slide" Target="slides/slide29.xml"/><Relationship Id="rId5" Type="http://schemas.openxmlformats.org/officeDocument/2006/relationships/slide" Target="slides/slide30.xml"/><Relationship Id="rId6" Type="http://schemas.openxmlformats.org/officeDocument/2006/relationships/slide" Target="slides/slide31.xml"/><Relationship Id="rId7" Type="http://schemas.openxmlformats.org/officeDocument/2006/relationships/slide" Target="slides/slide32.xml"/><Relationship Id="rId8" Type="http://schemas.openxmlformats.org/officeDocument/2006/relationships/slide" Target="slides/slide3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23T15:42:15.625" idx="2">
    <p:pos x="10" y="10"/>
    <p:text>This is (probably) incorrect in 12.1: adjacent faces of a composite surface must NOT be in the same plane.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1-24T16:11:14.250" idx="9">
    <p:pos x="10" y="10"/>
    <p:text>What happens with the RID value ?
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5-10T15:01:19.109" idx="11">
    <p:pos x="2773" y="2666"/>
    <p:text>How ?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1-24T16:05:22.718" idx="8">
    <p:pos x="10" y="10"/>
    <p:text>Show full syntax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1-24T14:19:18.515" idx="4">
    <p:pos x="10" y="10"/>
    <p:text>Add a workflow example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1-24T14:17:27.781" idx="2">
    <p:pos x="10" y="10"/>
    <p:text>Explain syntax
</p:text>
  </p:cm>
  <p:cm authorId="0" dt="2012-01-24T14:18:01.500" idx="3">
    <p:pos x="36" y="552"/>
    <p:text>Add metadata / scene definition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1-24T14:25:47.265" idx="5">
    <p:pos x="10" y="10"/>
    <p:text>SRID from input ? Or any SRID ?
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1-24T15:53:44.140" idx="6">
    <p:pos x="10" y="10"/>
    <p:text>Why a block identifier for triangle points ?
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1-24T16:36:55.609" idx="10">
    <p:pos x="10" y="10"/>
    <p:text>Clarify dimensions
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fld id="{14CA7A15-5114-DC4C-B439-8FB0D5CDB6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03" charset="0"/>
              <a:buNone/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03" charset="0"/>
              <a:buNone/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03" charset="0"/>
              <a:buNone/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03" charset="0"/>
              <a:buNone/>
              <a:defRPr sz="120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fld id="{FF215AF9-894A-E549-B42A-6CF50C109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Times New Roman" pitchFamily="-103" charset="0"/>
        <a:cs typeface="Times New Roman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Times New Roman" pitchFamily="-103" charset="0"/>
        <a:cs typeface="Times New Roman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Times New Roman" pitchFamily="-103" charset="0"/>
        <a:cs typeface="Times New Roman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Times New Roman" pitchFamily="-103" charset="0"/>
        <a:cs typeface="Times New Roman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Times New Roman" pitchFamily="-103" charset="0"/>
        <a:cs typeface="Times New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D27358D1-F42A-3442-B7AA-B18514693E8D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1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17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E7A87CB4-EA81-6142-A81F-8348728FFA59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86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1095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2025" y="692150"/>
            <a:ext cx="4933950" cy="3416300"/>
          </a:xfrm>
          <a:ln w="12700" cap="flat">
            <a:solidFill>
              <a:schemeClr val="tx1"/>
            </a:solidFill>
          </a:ln>
        </p:spPr>
      </p:sp>
      <p:sp>
        <p:nvSpPr>
          <p:cNvPr id="10957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noFill/>
          <a:ln/>
        </p:spPr>
        <p:txBody>
          <a:bodyPr lIns="93663" tIns="47625" rIns="93663" bIns="47625"/>
          <a:lstStyle/>
          <a:p>
            <a:endParaRPr lang="en-GB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98FD2444-6CB4-A84C-AC56-8F9580FC3193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89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11366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2025" y="692150"/>
            <a:ext cx="4933950" cy="341630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noFill/>
          <a:ln/>
        </p:spPr>
        <p:txBody>
          <a:bodyPr lIns="93663" tIns="47625" rIns="93663" bIns="47625"/>
          <a:lstStyle/>
          <a:p>
            <a:endParaRPr lang="en-GB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D6BC08C8-7489-454B-9A42-9956345B5F7C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122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1495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2858F2E6-9616-504E-9386-B9910594BA79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130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1576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2025" y="692150"/>
            <a:ext cx="4933950" cy="3416300"/>
          </a:xfrm>
          <a:ln w="12700" cap="flat">
            <a:solidFill>
              <a:schemeClr val="tx1"/>
            </a:solidFill>
          </a:ln>
        </p:spPr>
      </p:sp>
      <p:sp>
        <p:nvSpPr>
          <p:cNvPr id="15770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noFill/>
          <a:ln/>
        </p:spPr>
        <p:txBody>
          <a:bodyPr lIns="93663" tIns="47625" rIns="93663" bIns="47625"/>
          <a:lstStyle/>
          <a:p>
            <a:endParaRPr lang="en-GB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CB5D5BF0-1F05-A241-90E1-40A148FCA67F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133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1617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2025" y="692150"/>
            <a:ext cx="4933950" cy="3416300"/>
          </a:xfrm>
          <a:ln w="12700" cap="flat">
            <a:solidFill>
              <a:schemeClr val="tx1"/>
            </a:solidFill>
          </a:ln>
        </p:spPr>
      </p:sp>
      <p:sp>
        <p:nvSpPr>
          <p:cNvPr id="16179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noFill/>
          <a:ln/>
        </p:spPr>
        <p:txBody>
          <a:bodyPr lIns="93663" tIns="47625" rIns="93663" bIns="47625"/>
          <a:lstStyle/>
          <a:p>
            <a:endParaRPr lang="en-GB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AE201780-7256-6E46-82DA-00D6ADF4C893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4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215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5C8FABE6-3215-B24F-A5DA-66E76897ADF4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12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286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11CD2ECF-1860-9748-8008-3487D5314675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17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348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8D88EF47-B4AD-424E-A807-2534F48FE4B9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38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563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3033412B-4A9D-E24A-BC0E-5039A1E9A045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48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DCB554A0-75F0-F64C-B915-95077A9A4BA9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62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788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C4E5489A-D911-9443-95AB-4C711AFF5B27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66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839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111" charset="0"/>
              <a:buNone/>
            </a:pPr>
            <a:fld id="{08E05DDF-EFB2-494B-8964-2F34D8A8F3E5}" type="slidenum">
              <a:rPr lang="en-US">
                <a:latin typeface="Arial" pitchFamily="-111" charset="0"/>
                <a:ea typeface="Times New Roman" pitchFamily="-111" charset="0"/>
                <a:cs typeface="Times New Roman" pitchFamily="-111" charset="0"/>
              </a:rPr>
              <a:pPr>
                <a:buFont typeface="Arial" pitchFamily="-111" charset="0"/>
                <a:buNone/>
              </a:pPr>
              <a:t>76</a:t>
            </a:fld>
            <a:endParaRPr lang="en-US">
              <a:latin typeface="Arial" pitchFamily="-111" charset="0"/>
              <a:ea typeface="Times New Roman" pitchFamily="-111" charset="0"/>
              <a:cs typeface="Times New Roman" pitchFamily="-111" charset="0"/>
            </a:endParaRPr>
          </a:p>
        </p:txBody>
      </p:sp>
      <p:sp>
        <p:nvSpPr>
          <p:cNvPr id="972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111" charset="0"/>
              <a:ea typeface="Times New Roman" pitchFamily="-111" charset="0"/>
              <a:cs typeface="Times New Roman" pitchFamily="-11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914400"/>
            <a:ext cx="3059113" cy="2824163"/>
          </a:xfrm>
          <a:prstGeom prst="rect">
            <a:avLst/>
          </a:prstGeom>
          <a:solidFill>
            <a:srgbClr val="ADADA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>
                <a:solidFill>
                  <a:srgbClr val="00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&lt;Insert Picture Here&gt;</a:t>
            </a:r>
          </a:p>
        </p:txBody>
      </p:sp>
      <p:pic>
        <p:nvPicPr>
          <p:cNvPr id="5" name="Picture 3" descr="Tall R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9906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Wide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8125" y="914400"/>
            <a:ext cx="5857875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Oracle_Logo_485C.jpg                                           00104BF0Macintosh HD                   BE05FFEF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313" y="4338638"/>
            <a:ext cx="3170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374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908050" y="4800600"/>
            <a:ext cx="8420100" cy="860425"/>
          </a:xfrm>
        </p:spPr>
        <p:txBody>
          <a:bodyPr lIns="91440" tIns="45720" rIns="91440" bIns="45720"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4375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08050" y="5715000"/>
            <a:ext cx="6934200" cy="762000"/>
          </a:xfrm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9138" y="304800"/>
            <a:ext cx="21082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304800"/>
            <a:ext cx="6173788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304800"/>
            <a:ext cx="8213725" cy="941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42950" y="1600200"/>
            <a:ext cx="8166100" cy="4343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398866" y="6556248"/>
            <a:ext cx="996708" cy="182880"/>
          </a:xfrm>
          <a:prstGeom prst="rect">
            <a:avLst/>
          </a:prstGeom>
        </p:spPr>
        <p:txBody>
          <a:bodyPr/>
          <a:lstStyle/>
          <a:p>
            <a:fld id="{A6556DFA-FCD2-AF4F-BAEC-AFCB09599E0A}" type="datetime1">
              <a:rPr lang="en-US" smtClean="0"/>
              <a:pPr/>
              <a:t>8/23/17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Oracle Confidential – InternalRestricted/Highly Restricted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64146" y="6556248"/>
            <a:ext cx="310180" cy="182880"/>
          </a:xfrm>
          <a:prstGeom prst="rect">
            <a:avLst/>
          </a:prstGeom>
        </p:spPr>
        <p:txBody>
          <a:bodyPr/>
          <a:lstStyle/>
          <a:p>
            <a:fld id="{C51EAA63-D034-42AE-91FA-B13B9518C7BE}" type="slidenum">
              <a:rPr/>
              <a:pPr/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93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600200"/>
            <a:ext cx="400685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2200" y="1600200"/>
            <a:ext cx="400685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jpeg"/><Relationship Id="rId17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r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172200"/>
            <a:ext cx="99060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Small Red Square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7461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600200"/>
            <a:ext cx="81661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63613" y="304800"/>
            <a:ext cx="8213725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42726" name="Rectangle 6"/>
          <p:cNvSpPr>
            <a:spLocks noChangeArrowheads="1"/>
          </p:cNvSpPr>
          <p:nvPr/>
        </p:nvSpPr>
        <p:spPr bwMode="auto">
          <a:xfrm>
            <a:off x="0" y="6172200"/>
            <a:ext cx="9906000" cy="304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pic>
        <p:nvPicPr>
          <p:cNvPr id="1031" name="Picture 7" descr="Oracle WHITE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8255000" y="6226175"/>
            <a:ext cx="1027113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2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5100" y="6553200"/>
            <a:ext cx="9575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900" b="0">
                <a:latin typeface="Arial" pitchFamily="-103" charset="0"/>
                <a:ea typeface="Times New Roman" pitchFamily="-103" charset="0"/>
                <a:cs typeface="Times New Roman" pitchFamily="-10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9" name="Text Box 9"/>
          <p:cNvSpPr txBox="1">
            <a:spLocks noChangeArrowheads="1"/>
          </p:cNvSpPr>
          <p:nvPr/>
        </p:nvSpPr>
        <p:spPr bwMode="auto">
          <a:xfrm>
            <a:off x="9356725" y="6154738"/>
            <a:ext cx="452438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>
              <a:defRPr/>
            </a:pPr>
            <a:fld id="{186EA7B2-1B1B-2645-A70C-5AFF30ABF350}" type="slidenum">
              <a:rPr lang="en-US" sz="1200" b="0">
                <a:solidFill>
                  <a:schemeClr val="bg1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pPr>
                <a:defRPr/>
              </a:pPr>
              <a:t>‹#›</a:t>
            </a:fld>
            <a:endParaRPr lang="en-US" sz="1200" b="0">
              <a:solidFill>
                <a:schemeClr val="bg1"/>
              </a:solidFill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6" r:id="rId13"/>
  </p:sldLayoutIdLst>
  <p:transition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6991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-103" charset="-128"/>
        </a:defRPr>
      </a:lvl2pPr>
      <a:lvl3pPr marL="914400" indent="-2301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-103" charset="-128"/>
        </a:defRPr>
      </a:lvl3pPr>
      <a:lvl4pPr marL="1258888" indent="-2301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-103" charset="-128"/>
        </a:defRPr>
      </a:lvl4pPr>
      <a:lvl5pPr marL="16017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pitchFamily="-103" charset="-128"/>
        </a:defRPr>
      </a:lvl5pPr>
      <a:lvl6pPr marL="20589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5161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9733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4305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rapidlasso.com" TargetMode="External"/><Relationship Id="rId4" Type="http://schemas.openxmlformats.org/officeDocument/2006/relationships/hyperlink" Target="http://liblas.org/lastools.html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5.jpe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blas.org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szip.org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intcloud.org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hyperlink" Target="http://www.3dcitydb.net/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trac.osgeo.org/osgeo4w/" TargetMode="External"/><Relationship Id="rId4" Type="http://schemas.openxmlformats.org/officeDocument/2006/relationships/hyperlink" Target="http://liblas.org/docs.html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blas.org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blas.org/utilities/las2oci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 dirty="0" smtClean="0">
                <a:solidFill>
                  <a:schemeClr val="accent1"/>
                </a:solidFill>
              </a:rPr>
              <a:t>16</a:t>
            </a:r>
            <a:r>
              <a:rPr lang="en-US" sz="3200" dirty="0" smtClean="0"/>
              <a:t> </a:t>
            </a:r>
            <a:r>
              <a:rPr lang="en-US" sz="3200" dirty="0"/>
              <a:t>3D Support</a:t>
            </a:r>
          </a:p>
          <a:p>
            <a:pPr algn="l" eaLnBrk="0" hangingPunct="0">
              <a:lnSpc>
                <a:spcPct val="100000"/>
              </a:lnSpc>
              <a:buClrTx/>
            </a:pPr>
            <a:r>
              <a:rPr lang="en-US" dirty="0"/>
              <a:t>Solids, Point Clouds, Tins</a:t>
            </a:r>
          </a:p>
        </p:txBody>
      </p:sp>
      <p:pic>
        <p:nvPicPr>
          <p:cNvPr id="16388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34100" y="3949700"/>
            <a:ext cx="184666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Compound System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1000" y="1371600"/>
            <a:ext cx="8958263" cy="382322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insert into </a:t>
            </a:r>
            <a:r>
              <a:rPr lang="en-US" sz="1600" dirty="0" err="1" smtClean="0">
                <a:latin typeface="Courier New" pitchFamily="-111" charset="0"/>
              </a:rPr>
              <a:t>sdo_coord_ref_system</a:t>
            </a:r>
            <a:r>
              <a:rPr lang="en-US" sz="1600" dirty="0" smtClean="0">
                <a:latin typeface="Courier New" pitchFamily="-111" charset="0"/>
              </a:rPr>
              <a:t>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  </a:t>
            </a:r>
            <a:r>
              <a:rPr lang="en-US" sz="1600" dirty="0" err="1" smtClean="0">
                <a:latin typeface="Courier New" pitchFamily="-111" charset="0"/>
              </a:rPr>
              <a:t>srid</a:t>
            </a:r>
            <a:r>
              <a:rPr lang="en-US" sz="1600" dirty="0" smtClean="0">
                <a:latin typeface="Courier New" pitchFamily="-111" charset="0"/>
              </a:rPr>
              <a:t>, </a:t>
            </a:r>
            <a:r>
              <a:rPr lang="en-US" sz="1600" dirty="0" err="1" smtClean="0">
                <a:latin typeface="Courier New" pitchFamily="-111" charset="0"/>
              </a:rPr>
              <a:t>coord_ref_sys_name</a:t>
            </a:r>
            <a:r>
              <a:rPr lang="en-US" sz="1600" dirty="0" smtClean="0">
                <a:latin typeface="Courier New" pitchFamily="-111" charset="0"/>
              </a:rPr>
              <a:t>, </a:t>
            </a:r>
            <a:r>
              <a:rPr lang="en-US" sz="1600" dirty="0" err="1" smtClean="0">
                <a:latin typeface="Courier New" pitchFamily="-111" charset="0"/>
              </a:rPr>
              <a:t>coord_ref_sys_kind</a:t>
            </a:r>
            <a:r>
              <a:rPr lang="en-US" sz="1600" dirty="0" smtClean="0">
                <a:latin typeface="Courier New" pitchFamily="-111" charset="0"/>
              </a:rPr>
              <a:t>,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  </a:t>
            </a:r>
            <a:r>
              <a:rPr lang="en-US" sz="1600" dirty="0" err="1" smtClean="0">
                <a:latin typeface="Courier New" pitchFamily="-111" charset="0"/>
              </a:rPr>
              <a:t>cmpd_horiz_srid</a:t>
            </a:r>
            <a:r>
              <a:rPr lang="en-US" sz="1600" dirty="0" smtClean="0">
                <a:latin typeface="Courier New" pitchFamily="-111" charset="0"/>
              </a:rPr>
              <a:t>, </a:t>
            </a:r>
            <a:r>
              <a:rPr lang="en-US" sz="1600" dirty="0" err="1" smtClean="0">
                <a:latin typeface="Courier New" pitchFamily="-111" charset="0"/>
              </a:rPr>
              <a:t>cmpd_vert_srid</a:t>
            </a:r>
            <a:r>
              <a:rPr lang="en-US" sz="1600" dirty="0" smtClean="0">
                <a:latin typeface="Courier New" pitchFamily="-111" charset="0"/>
              </a:rPr>
              <a:t>, </a:t>
            </a:r>
            <a:r>
              <a:rPr lang="en-US" sz="1600" dirty="0" err="1" smtClean="0">
                <a:latin typeface="Courier New" pitchFamily="-111" charset="0"/>
              </a:rPr>
              <a:t>is_legacy</a:t>
            </a:r>
            <a:endParaRPr lang="en-US" sz="1600" dirty="0" smtClean="0">
              <a:latin typeface="Courier New" pitchFamily="-111" charset="0"/>
            </a:endParaRP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)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values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  314685783,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  'DHDN / Gauss-Kruger zone 4 + DHHN92 height',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  'COMPOUND',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  31468,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  5783,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  ’FALSE'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);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commit;</a:t>
            </a:r>
          </a:p>
        </p:txBody>
      </p:sp>
    </p:spTree>
  </p:cSld>
  <p:clrMapOvr>
    <a:masterClrMapping/>
  </p:clrMapOvr>
  <p:transition>
    <p:wipe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Load the Point Cloud from the Point Table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idx="1"/>
          </p:nvPr>
        </p:nvSpPr>
        <p:spPr>
          <a:xfrm>
            <a:off x="738188" y="1643063"/>
            <a:ext cx="8166100" cy="4343400"/>
          </a:xfrm>
        </p:spPr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Load a point cloud from a flat table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Structure of the input table</a:t>
            </a:r>
          </a:p>
        </p:txBody>
      </p:sp>
      <p:sp>
        <p:nvSpPr>
          <p:cNvPr id="124932" name="Rectangle 3"/>
          <p:cNvSpPr>
            <a:spLocks noChangeArrowheads="1"/>
          </p:cNvSpPr>
          <p:nvPr/>
        </p:nvSpPr>
        <p:spPr bwMode="auto">
          <a:xfrm>
            <a:off x="609600" y="2009775"/>
            <a:ext cx="5783263" cy="206216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DECLARE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PC SDO_PC;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BEGIN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SELECT POINT_CLOUD INTO PC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FROM LIDAR_SCENES WHERE SCENE_ID = 1;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SDO_PC_PKG.CREATE_PC (PC, 'INPUT_POINTS');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END;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/</a:t>
            </a:r>
          </a:p>
        </p:txBody>
      </p:sp>
      <p:sp>
        <p:nvSpPr>
          <p:cNvPr id="124933" name="Rectangle 3"/>
          <p:cNvSpPr>
            <a:spLocks noChangeArrowheads="1"/>
          </p:cNvSpPr>
          <p:nvPr/>
        </p:nvSpPr>
        <p:spPr bwMode="auto">
          <a:xfrm>
            <a:off x="595313" y="4714875"/>
            <a:ext cx="3429000" cy="13239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RID           VARCHAR2(40)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VAL_D1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VAL_D2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…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VAL_Dn        NUMBER</a:t>
            </a:r>
          </a:p>
        </p:txBody>
      </p:sp>
      <p:sp>
        <p:nvSpPr>
          <p:cNvPr id="124934" name="Line 6"/>
          <p:cNvSpPr>
            <a:spLocks noChangeShapeType="1"/>
          </p:cNvSpPr>
          <p:nvPr/>
        </p:nvSpPr>
        <p:spPr bwMode="auto">
          <a:xfrm flipH="1">
            <a:off x="3881438" y="4845050"/>
            <a:ext cx="1295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935" name="Line 10"/>
          <p:cNvSpPr>
            <a:spLocks noChangeShapeType="1"/>
          </p:cNvSpPr>
          <p:nvPr/>
        </p:nvSpPr>
        <p:spPr bwMode="auto">
          <a:xfrm flipH="1">
            <a:off x="3452813" y="5429250"/>
            <a:ext cx="178593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936" name="Right Brace 10"/>
          <p:cNvSpPr>
            <a:spLocks/>
          </p:cNvSpPr>
          <p:nvPr/>
        </p:nvSpPr>
        <p:spPr bwMode="auto">
          <a:xfrm>
            <a:off x="3309938" y="5000625"/>
            <a:ext cx="142875" cy="928688"/>
          </a:xfrm>
          <a:prstGeom prst="rightBrace">
            <a:avLst>
              <a:gd name="adj1" fmla="val 8336"/>
              <a:gd name="adj2" fmla="val 50000"/>
            </a:avLst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/>
            <a:endParaRPr lang="fr-FR"/>
          </a:p>
        </p:txBody>
      </p:sp>
      <p:sp>
        <p:nvSpPr>
          <p:cNvPr id="124937" name="Text Box 5"/>
          <p:cNvSpPr txBox="1">
            <a:spLocks noChangeArrowheads="1"/>
          </p:cNvSpPr>
          <p:nvPr/>
        </p:nvSpPr>
        <p:spPr bwMode="auto">
          <a:xfrm>
            <a:off x="4324350" y="4670425"/>
            <a:ext cx="2573338" cy="369888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Unique point identifier</a:t>
            </a:r>
          </a:p>
        </p:txBody>
      </p:sp>
      <p:sp>
        <p:nvSpPr>
          <p:cNvPr id="124938" name="Text Box 9"/>
          <p:cNvSpPr txBox="1">
            <a:spLocks noChangeArrowheads="1"/>
          </p:cNvSpPr>
          <p:nvPr/>
        </p:nvSpPr>
        <p:spPr bwMode="auto">
          <a:xfrm>
            <a:off x="4305300" y="5273675"/>
            <a:ext cx="2447925" cy="369888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Point coordinates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58000" y="990600"/>
            <a:ext cx="2592388" cy="1946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Notes</a:t>
            </a:r>
          </a:p>
          <a:p>
            <a:pPr algn="l"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This needs the CREATE VIEW right</a:t>
            </a:r>
          </a:p>
          <a:p>
            <a:pPr algn="l"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Repeating the operation on the same point cloud object will APPEND the new data (not replace it!)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5. Create Spatial Indexes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Index on the </a:t>
            </a:r>
            <a:r>
              <a:rPr lang="fr-FR" b="1">
                <a:ea typeface="ＭＳ Ｐゴシック" pitchFamily="-111" charset="-128"/>
                <a:cs typeface="ＭＳ Ｐゴシック" pitchFamily="-111" charset="-128"/>
              </a:rPr>
              <a:t>scenes</a:t>
            </a:r>
          </a:p>
        </p:txBody>
      </p:sp>
      <p:sp>
        <p:nvSpPr>
          <p:cNvPr id="125956" name="Rectangle 3"/>
          <p:cNvSpPr>
            <a:spLocks noChangeArrowheads="1"/>
          </p:cNvSpPr>
          <p:nvPr/>
        </p:nvSpPr>
        <p:spPr bwMode="auto">
          <a:xfrm>
            <a:off x="609600" y="2211388"/>
            <a:ext cx="8534400" cy="28019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INSERT INTO user_sdo_geom_metadata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table_name, column_name, diminfo, srid)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VALUES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'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LIDAR_SCENES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'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POINT_CLOUD.PC_EXTENT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sdo_dim_array(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 sdo_dim_element('Easting',   200000,   300000, 0.05),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 sdo_dim_element('Northing', 4300000,  4400000, 0.05)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32617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  <p:sp>
        <p:nvSpPr>
          <p:cNvPr id="125957" name="Rectangle 4"/>
          <p:cNvSpPr>
            <a:spLocks noChangeArrowheads="1"/>
          </p:cNvSpPr>
          <p:nvPr/>
        </p:nvSpPr>
        <p:spPr bwMode="auto">
          <a:xfrm>
            <a:off x="609600" y="5189538"/>
            <a:ext cx="8534400" cy="83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CREATE INDEX lidar_scenes_sx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ON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lidar_scenes (point_cloud.pc_extent)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INDEXTYPE IS MDSYS.SPATIAL_INDEX;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Create Spatial Indexes</a:t>
            </a:r>
          </a:p>
        </p:txBody>
      </p:sp>
      <p:sp>
        <p:nvSpPr>
          <p:cNvPr id="1269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Index on the point cloud </a:t>
            </a:r>
            <a:r>
              <a:rPr lang="fr-FR" b="1">
                <a:ea typeface="ＭＳ Ｐゴシック" pitchFamily="-111" charset="-128"/>
                <a:cs typeface="ＭＳ Ｐゴシック" pitchFamily="-111" charset="-128"/>
              </a:rPr>
              <a:t>blocks</a:t>
            </a:r>
          </a:p>
        </p:txBody>
      </p:sp>
      <p:sp>
        <p:nvSpPr>
          <p:cNvPr id="126980" name="Rectangle 3"/>
          <p:cNvSpPr>
            <a:spLocks noChangeArrowheads="1"/>
          </p:cNvSpPr>
          <p:nvPr/>
        </p:nvSpPr>
        <p:spPr bwMode="auto">
          <a:xfrm>
            <a:off x="609600" y="2211388"/>
            <a:ext cx="8534400" cy="28019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INSERT INTO user_sdo_geom_metadata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table_name, column_name, diminfo, srid)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VALUES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'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PC_BLK_01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'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BLK_EXTENT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sdo_dim_array(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 sdo_dim_element('Easting',   200000,   300000, 0.05),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 sdo_dim_element('Northing', 4300000,  4400000, 0.05)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32617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  <p:sp>
        <p:nvSpPr>
          <p:cNvPr id="126981" name="Rectangle 4"/>
          <p:cNvSpPr>
            <a:spLocks noChangeArrowheads="1"/>
          </p:cNvSpPr>
          <p:nvPr/>
        </p:nvSpPr>
        <p:spPr bwMode="auto">
          <a:xfrm>
            <a:off x="609600" y="5189538"/>
            <a:ext cx="8534400" cy="83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CREATE INDEX pc_blk_01_sx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ON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pc_blk_01 (blk_extent)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INDEXTYPE IS MDSYS.SPATIAL_INDEX;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248400" y="1700213"/>
            <a:ext cx="3313113" cy="9366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Note</a:t>
            </a:r>
          </a:p>
          <a:p>
            <a:pPr algn="l">
              <a:defRPr/>
            </a:pPr>
            <a:r>
              <a:rPr lang="en-US" sz="160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SDO_PC_PKG.CREATE_PC () automatically creates this index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6. Processing Point Clouds</a:t>
            </a:r>
          </a:p>
        </p:txBody>
      </p:sp>
      <p:sp>
        <p:nvSpPr>
          <p:cNvPr id="1280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Select scenes using spatial operators</a:t>
            </a:r>
          </a:p>
          <a:p>
            <a:pPr lvl="1"/>
            <a:r>
              <a:rPr lang="en-US"/>
              <a:t>SDO_PC. PC_EXTENT has the extent of each scene</a:t>
            </a:r>
          </a:p>
          <a:p>
            <a:pPr lvl="1"/>
            <a:r>
              <a:rPr lang="en-US"/>
              <a:t>SDO_ANYINTERACT, SDO_NN, SDO_FILTER, …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Clip from a scene using a geometric window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Convert to regular geometries</a:t>
            </a:r>
          </a:p>
          <a:p>
            <a:pPr lvl="1">
              <a:buFontTx/>
              <a:buNone/>
            </a:pPr>
            <a:endParaRPr lang="en-US"/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Can also use spatial operators to search through point blocks</a:t>
            </a:r>
          </a:p>
          <a:p>
            <a:pPr lvl="1"/>
            <a:r>
              <a:rPr lang="en-US"/>
              <a:t>SDO_PC_BLK. BLK_EXTENT has the extent of each block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Processing Point Clouds</a:t>
            </a:r>
          </a:p>
        </p:txBody>
      </p:sp>
      <p:sp>
        <p:nvSpPr>
          <p:cNvPr id="1290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ea typeface="ＭＳ Ｐゴシック" pitchFamily="-111" charset="-128"/>
                <a:cs typeface="ＭＳ Ｐゴシック" pitchFamily="-111" charset="-128"/>
              </a:rPr>
              <a:t>CLIP_PC</a:t>
            </a: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  <a:p>
            <a:pPr lvl="1"/>
            <a:r>
              <a:rPr lang="en-US"/>
              <a:t>Clip Point Cloud</a:t>
            </a:r>
          </a:p>
          <a:p>
            <a:pPr lvl="1"/>
            <a:r>
              <a:rPr lang="en-US"/>
              <a:t>2D or 3D query window</a:t>
            </a:r>
          </a:p>
          <a:p>
            <a:pPr lvl="1"/>
            <a:r>
              <a:rPr lang="en-US"/>
              <a:t>Returns points for any block whose extent intersects the query window</a:t>
            </a:r>
          </a:p>
          <a:p>
            <a:pPr lvl="1"/>
            <a:r>
              <a:rPr lang="en-US"/>
              <a:t>Only points that intersect the query window are returned</a:t>
            </a:r>
          </a:p>
          <a:p>
            <a:pPr lvl="1"/>
            <a:r>
              <a:rPr lang="en-US"/>
              <a:t>Creates a set of PC blocks, can be stored or used in queries</a:t>
            </a:r>
          </a:p>
          <a:p>
            <a:r>
              <a:rPr lang="en-US" b="1">
                <a:ea typeface="ＭＳ Ｐゴシック" pitchFamily="-111" charset="-128"/>
                <a:cs typeface="ＭＳ Ｐゴシック" pitchFamily="-111" charset="-128"/>
              </a:rPr>
              <a:t>TO_GEOMETRY</a:t>
            </a:r>
          </a:p>
          <a:p>
            <a:pPr lvl="1"/>
            <a:r>
              <a:rPr lang="en-US"/>
              <a:t>Converts  the points from a PC block into a multi-point geometry.</a:t>
            </a:r>
          </a:p>
          <a:p>
            <a:pPr lvl="1"/>
            <a:r>
              <a:rPr lang="en-US"/>
              <a:t>Can be from a CLIP_PC operation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CLIP_PC: Clipping from a Point Cloud</a:t>
            </a:r>
          </a:p>
        </p:txBody>
      </p:sp>
      <p:sp>
        <p:nvSpPr>
          <p:cNvPr id="130051" name="Content Placeholder 2"/>
          <p:cNvSpPr>
            <a:spLocks noGrp="1"/>
          </p:cNvSpPr>
          <p:nvPr>
            <p:ph sz="half" idx="1"/>
          </p:nvPr>
        </p:nvSpPr>
        <p:spPr>
          <a:xfrm>
            <a:off x="415925" y="2420938"/>
            <a:ext cx="4006850" cy="3479800"/>
          </a:xfrm>
        </p:spPr>
        <p:txBody>
          <a:bodyPr/>
          <a:lstStyle/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Selects points from a point cloud that are within a spatial window.</a:t>
            </a:r>
          </a:p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Can also select points based on specific dimension values</a:t>
            </a:r>
          </a:p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Results in an array of point blocks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130052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30053" name="Rectangle 3"/>
          <p:cNvSpPr>
            <a:spLocks noChangeArrowheads="1"/>
          </p:cNvSpPr>
          <p:nvPr/>
        </p:nvSpPr>
        <p:spPr bwMode="auto">
          <a:xfrm>
            <a:off x="4592638" y="860425"/>
            <a:ext cx="5184775" cy="5448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DECLARE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clip_window SDO_GEOMETRY;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BEGIN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Get the clipping window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SELECT geom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INTO   clip_window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FROM   us_parks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WHERE  name = 'Serpent Mound State Memorial';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Find the matching scenes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FOR s IN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SELECT point_cloud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FROM   lidar_scenes 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WHERE  sdo_anyinteract(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s.point_cloud.pc_extent, clip_window) = 'TRUE'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LOOP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Clip out the desired subset from the scene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INSERT INTO clipped_lidar_scenes_blocks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SELECT * FROM TABLE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  </a:t>
            </a: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sdo_pc_pkg.clip_pc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INP             =&gt;  s.point_cloud,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IND_DIM_QRY     =&gt;  clip_window,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OTHER_DIM_QRY   =&gt;  null,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QRY_MIN_RES     =&gt;  null,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QRY_MAX_RES     =&gt;  null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END LOOP;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END;</a:t>
            </a:r>
          </a:p>
        </p:txBody>
      </p:sp>
      <p:sp>
        <p:nvSpPr>
          <p:cNvPr id="130054" name="TextBox 14"/>
          <p:cNvSpPr txBox="1">
            <a:spLocks noChangeArrowheads="1"/>
          </p:cNvSpPr>
          <p:nvPr/>
        </p:nvSpPr>
        <p:spPr bwMode="auto">
          <a:xfrm>
            <a:off x="849313" y="1065213"/>
            <a:ext cx="3311525" cy="923925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Clip the points that intersect “Serpent Mound State Memorial Park”</a:t>
            </a:r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Clipping Result</a:t>
            </a:r>
          </a:p>
        </p:txBody>
      </p:sp>
      <p:pic>
        <p:nvPicPr>
          <p:cNvPr id="131075" name="Picture 3" descr="capture1.bm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1484313"/>
            <a:ext cx="4479925" cy="44815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31076" name="Picture 4" descr="capture2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9550" y="1484313"/>
            <a:ext cx="4416425" cy="44656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31077" name="TextBox 5"/>
          <p:cNvSpPr txBox="1">
            <a:spLocks noChangeArrowheads="1"/>
          </p:cNvSpPr>
          <p:nvPr/>
        </p:nvSpPr>
        <p:spPr bwMode="auto">
          <a:xfrm>
            <a:off x="6392863" y="260350"/>
            <a:ext cx="3313112" cy="923925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Clip the points that intersect “Serpent Mound State Memorial Park”</a:t>
            </a:r>
            <a:endParaRPr lang="fr-FR"/>
          </a:p>
        </p:txBody>
      </p:sp>
      <p:sp>
        <p:nvSpPr>
          <p:cNvPr id="131078" name="TextBox 5"/>
          <p:cNvSpPr txBox="1">
            <a:spLocks noChangeArrowheads="1"/>
          </p:cNvSpPr>
          <p:nvPr/>
        </p:nvSpPr>
        <p:spPr bwMode="auto">
          <a:xfrm>
            <a:off x="2000250" y="1268413"/>
            <a:ext cx="1584325" cy="369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131079" name="TextBox 6"/>
          <p:cNvSpPr txBox="1">
            <a:spLocks noChangeArrowheads="1"/>
          </p:cNvSpPr>
          <p:nvPr/>
        </p:nvSpPr>
        <p:spPr bwMode="auto">
          <a:xfrm>
            <a:off x="6608763" y="1268413"/>
            <a:ext cx="1584325" cy="369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Result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Clipping from a Point Cloud</a:t>
            </a:r>
          </a:p>
        </p:txBody>
      </p:sp>
      <p:sp>
        <p:nvSpPr>
          <p:cNvPr id="132099" name="Content Placeholder 2"/>
          <p:cNvSpPr>
            <a:spLocks noGrp="1"/>
          </p:cNvSpPr>
          <p:nvPr>
            <p:ph sz="half" idx="1"/>
          </p:nvPr>
        </p:nvSpPr>
        <p:spPr>
          <a:xfrm>
            <a:off x="415925" y="2420938"/>
            <a:ext cx="4006850" cy="3479800"/>
          </a:xfrm>
        </p:spPr>
        <p:txBody>
          <a:bodyPr/>
          <a:lstStyle/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The clipping window can be in any coordinate system</a:t>
            </a:r>
          </a:p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Will automatically be transformed to the coordinate system of the points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132100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32101" name="Rectangle 3"/>
          <p:cNvSpPr>
            <a:spLocks noChangeArrowheads="1"/>
          </p:cNvSpPr>
          <p:nvPr/>
        </p:nvSpPr>
        <p:spPr bwMode="auto">
          <a:xfrm>
            <a:off x="4592638" y="860425"/>
            <a:ext cx="5184775" cy="58181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DECLARE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clip_window SDO_GEOMETRY;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BEGIN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Construct the clipping window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clip_window := sdo_geom.sdo_buffer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SDO_GEOMETRY(2001, 4326,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SDO_POINT_TYPE(-83.430895, 39.0243455, NULL),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NULL, NULL),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200, 0.05, 'UNIT=METER'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); 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Find the matching scenes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FOR s IN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SELECT point_cloud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FROM   lidar_scenes 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WHERE  sdo_anyinteract(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s.point_cloud.pc_extent, clip_window) = 'TRUE'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LOOP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Clip out the desired subset from the scene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INSERT INTO clipped_lidar_scenes_blocks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SELECT * FROM TABLE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  </a:t>
            </a: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sdo_pc_pkg.clip_pc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INP             =&gt;  s.point_cloud,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IND_DIM_QRY     =&gt;  clip_window,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OTHER_DIM_QRY   =&gt;  null,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QRY_MIN_RES     =&gt;  null,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QRY_MAX_RES     =&gt;  null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END LOOP;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END;</a:t>
            </a:r>
          </a:p>
        </p:txBody>
      </p:sp>
      <p:sp>
        <p:nvSpPr>
          <p:cNvPr id="132102" name="TextBox 14"/>
          <p:cNvSpPr txBox="1">
            <a:spLocks noChangeArrowheads="1"/>
          </p:cNvSpPr>
          <p:nvPr/>
        </p:nvSpPr>
        <p:spPr bwMode="auto">
          <a:xfrm>
            <a:off x="849313" y="1065213"/>
            <a:ext cx="3311525" cy="646112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Clip a 200 meter buffer around a point</a:t>
            </a:r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Clipping Result</a:t>
            </a:r>
          </a:p>
        </p:txBody>
      </p:sp>
      <p:pic>
        <p:nvPicPr>
          <p:cNvPr id="133123" name="Picture 3" descr="capture1.bm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1484313"/>
            <a:ext cx="4479925" cy="44815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33124" name="Picture 6" descr="capture3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0338" y="1484313"/>
            <a:ext cx="4483100" cy="4483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33125" name="TextBox 7"/>
          <p:cNvSpPr txBox="1">
            <a:spLocks noChangeArrowheads="1"/>
          </p:cNvSpPr>
          <p:nvPr/>
        </p:nvSpPr>
        <p:spPr bwMode="auto">
          <a:xfrm>
            <a:off x="6392863" y="404813"/>
            <a:ext cx="3313112" cy="646112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Clip a 200 meter buffer around a point</a:t>
            </a:r>
            <a:endParaRPr lang="fr-FR"/>
          </a:p>
        </p:txBody>
      </p:sp>
      <p:sp>
        <p:nvSpPr>
          <p:cNvPr id="133126" name="TextBox 5"/>
          <p:cNvSpPr txBox="1">
            <a:spLocks noChangeArrowheads="1"/>
          </p:cNvSpPr>
          <p:nvPr/>
        </p:nvSpPr>
        <p:spPr bwMode="auto">
          <a:xfrm>
            <a:off x="2000250" y="1268413"/>
            <a:ext cx="1584325" cy="369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133127" name="TextBox 6"/>
          <p:cNvSpPr txBox="1">
            <a:spLocks noChangeArrowheads="1"/>
          </p:cNvSpPr>
          <p:nvPr/>
        </p:nvSpPr>
        <p:spPr bwMode="auto">
          <a:xfrm>
            <a:off x="6608763" y="1268413"/>
            <a:ext cx="1584325" cy="369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Result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TO_GEOMETRY: Convert to Geometries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600200"/>
            <a:ext cx="3778250" cy="4343400"/>
          </a:xfrm>
        </p:spPr>
        <p:txBody>
          <a:bodyPr/>
          <a:lstStyle/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Extracts the points from a point cloud block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Convert to a multi-point SDO_GEOMETRY object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Can optionally extract the identifiers of the points</a:t>
            </a: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>
              <a:buFontTx/>
              <a:buNone/>
            </a:pPr>
            <a:r>
              <a:rPr lang="en-US" sz="2000" b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NOTES:</a:t>
            </a:r>
          </a:p>
          <a:p>
            <a:r>
              <a:rPr lang="en-US" sz="200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Must specify the correct dimensionality for the points BLOB!</a:t>
            </a: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</p:txBody>
      </p:sp>
      <p:sp>
        <p:nvSpPr>
          <p:cNvPr id="134148" name="Rectangle 3"/>
          <p:cNvSpPr>
            <a:spLocks noChangeArrowheads="1"/>
          </p:cNvSpPr>
          <p:nvPr/>
        </p:nvSpPr>
        <p:spPr bwMode="auto">
          <a:xfrm>
            <a:off x="4592638" y="2084388"/>
            <a:ext cx="5184775" cy="13858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CREATE TABLE clipped_lidar_scenes_geom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obj_id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blk_id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num_points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points        SDO_GEOMETRY,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  <p:sp>
        <p:nvSpPr>
          <p:cNvPr id="134149" name="Rectangle 3"/>
          <p:cNvSpPr>
            <a:spLocks noChangeArrowheads="1"/>
          </p:cNvSpPr>
          <p:nvPr/>
        </p:nvSpPr>
        <p:spPr bwMode="auto">
          <a:xfrm>
            <a:off x="4592638" y="3789363"/>
            <a:ext cx="5184775" cy="2032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INSERT INTO clipped_lidar_scenes_geom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SELECT obj_id, blk_id, num_points,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sdo_pc_pkg.to_geometry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points,     -- LOB containing the points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num_points, -- # of points in the LOB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</a:t>
            </a: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5,          -- Dimensionality of the points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32617       -- SRID for the point cloud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FROM clipped_lidar_scenes_blocks;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Conversions: 2D &lt;-&gt; 3D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b="1" dirty="0">
                <a:ea typeface="ＭＳ Ｐゴシック" pitchFamily="-111" charset="-128"/>
                <a:cs typeface="ＭＳ Ｐゴシック" pitchFamily="-111" charset="-128"/>
              </a:rPr>
              <a:t>SDO_CS.MAKE_3D(geometry, </a:t>
            </a:r>
            <a:r>
              <a:rPr lang="fr-FR" b="1" dirty="0" smtClean="0">
                <a:ea typeface="ＭＳ Ｐゴシック" pitchFamily="-111" charset="-128"/>
                <a:cs typeface="ＭＳ Ｐゴシック" pitchFamily="-111" charset="-128"/>
              </a:rPr>
              <a:t>Z, </a:t>
            </a:r>
            <a:r>
              <a:rPr lang="fr-FR" b="1" dirty="0" err="1" smtClean="0">
                <a:ea typeface="ＭＳ Ｐゴシック" pitchFamily="-111" charset="-128"/>
                <a:cs typeface="ＭＳ Ｐゴシック" pitchFamily="-111" charset="-128"/>
              </a:rPr>
              <a:t>srid</a:t>
            </a:r>
            <a:r>
              <a:rPr lang="fr-FR" b="1" dirty="0" smtClean="0">
                <a:ea typeface="ＭＳ Ｐゴシック" pitchFamily="-111" charset="-128"/>
                <a:cs typeface="ＭＳ Ｐゴシック" pitchFamily="-111" charset="-128"/>
              </a:rPr>
              <a:t>)</a:t>
            </a:r>
            <a:endParaRPr lang="fr-FR" b="1" dirty="0">
              <a:ea typeface="ＭＳ Ｐゴシック" pitchFamily="-111" charset="-128"/>
              <a:cs typeface="ＭＳ Ｐゴシック" pitchFamily="-111" charset="-128"/>
            </a:endParaRPr>
          </a:p>
          <a:p>
            <a:pPr lvl="1" eaLnBrk="1" hangingPunct="1"/>
            <a:r>
              <a:rPr lang="fr-FR" dirty="0" err="1"/>
              <a:t>Adds</a:t>
            </a:r>
            <a:r>
              <a:rPr lang="fr-FR" dirty="0"/>
              <a:t> the </a:t>
            </a:r>
            <a:r>
              <a:rPr lang="fr-FR" dirty="0" err="1"/>
              <a:t>specified</a:t>
            </a:r>
            <a:r>
              <a:rPr lang="fr-FR" dirty="0"/>
              <a:t> Z </a:t>
            </a:r>
            <a:r>
              <a:rPr lang="fr-FR" dirty="0" smtClean="0"/>
              <a:t>value </a:t>
            </a:r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vertex (0 if not </a:t>
            </a:r>
            <a:r>
              <a:rPr lang="fr-FR" dirty="0" err="1"/>
              <a:t>specified</a:t>
            </a:r>
            <a:r>
              <a:rPr lang="fr-FR" dirty="0" smtClean="0"/>
              <a:t>)</a:t>
            </a:r>
          </a:p>
          <a:p>
            <a:pPr lvl="1" eaLnBrk="1" hangingPunct="1"/>
            <a:r>
              <a:rPr lang="fr-FR" dirty="0" smtClean="0"/>
              <a:t>Use the </a:t>
            </a:r>
            <a:r>
              <a:rPr lang="fr-FR" dirty="0" err="1" smtClean="0"/>
              <a:t>specified</a:t>
            </a:r>
            <a:r>
              <a:rPr lang="fr-FR" dirty="0" smtClean="0"/>
              <a:t> 3D SRID for the </a:t>
            </a:r>
            <a:r>
              <a:rPr lang="fr-FR" dirty="0" err="1" smtClean="0"/>
              <a:t>result</a:t>
            </a:r>
            <a:r>
              <a:rPr lang="fr-FR" dirty="0" smtClean="0"/>
              <a:t> (or </a:t>
            </a:r>
            <a:r>
              <a:rPr lang="fr-FR" dirty="0" err="1" smtClean="0"/>
              <a:t>keep</a:t>
            </a:r>
            <a:r>
              <a:rPr lang="fr-FR" dirty="0" smtClean="0"/>
              <a:t> original 2D SRID)</a:t>
            </a:r>
          </a:p>
          <a:p>
            <a:pPr eaLnBrk="1" hangingPunct="1"/>
            <a:endParaRPr lang="fr-FR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r>
              <a:rPr lang="fr-FR" b="1" dirty="0" smtClean="0">
                <a:ea typeface="ＭＳ Ｐゴシック" pitchFamily="-111" charset="-128"/>
                <a:cs typeface="ＭＳ Ｐゴシック" pitchFamily="-111" charset="-128"/>
              </a:rPr>
              <a:t>SDO_CS.MAKE_2D</a:t>
            </a:r>
            <a:r>
              <a:rPr lang="fr-FR" b="1" dirty="0">
                <a:ea typeface="ＭＳ Ｐゴシック" pitchFamily="-111" charset="-128"/>
                <a:cs typeface="ＭＳ Ｐゴシック" pitchFamily="-111" charset="-128"/>
              </a:rPr>
              <a:t>(</a:t>
            </a:r>
            <a:r>
              <a:rPr lang="fr-FR" b="1" dirty="0" smtClean="0">
                <a:ea typeface="ＭＳ Ｐゴシック" pitchFamily="-111" charset="-128"/>
                <a:cs typeface="ＭＳ Ｐゴシック" pitchFamily="-111" charset="-128"/>
              </a:rPr>
              <a:t>geometry, </a:t>
            </a:r>
            <a:r>
              <a:rPr lang="fr-FR" b="1" dirty="0" err="1" smtClean="0">
                <a:ea typeface="ＭＳ Ｐゴシック" pitchFamily="-111" charset="-128"/>
                <a:cs typeface="ＭＳ Ｐゴシック" pitchFamily="-111" charset="-128"/>
              </a:rPr>
              <a:t>srid</a:t>
            </a:r>
            <a:r>
              <a:rPr lang="fr-FR" b="1" dirty="0" smtClean="0">
                <a:ea typeface="ＭＳ Ｐゴシック" pitchFamily="-111" charset="-128"/>
                <a:cs typeface="ＭＳ Ｐゴシック" pitchFamily="-111" charset="-128"/>
              </a:rPr>
              <a:t>)</a:t>
            </a:r>
            <a:endParaRPr lang="fr-FR" b="1" dirty="0">
              <a:ea typeface="ＭＳ Ｐゴシック" pitchFamily="-111" charset="-128"/>
              <a:cs typeface="ＭＳ Ｐゴシック" pitchFamily="-111" charset="-128"/>
            </a:endParaRPr>
          </a:p>
          <a:p>
            <a:pPr lvl="1" eaLnBrk="1" hangingPunct="1"/>
            <a:r>
              <a:rPr lang="fr-FR" dirty="0" err="1"/>
              <a:t>Removes</a:t>
            </a:r>
            <a:r>
              <a:rPr lang="fr-FR" dirty="0"/>
              <a:t> all Z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 smtClean="0"/>
              <a:t>geometry</a:t>
            </a:r>
            <a:endParaRPr lang="fr-FR" dirty="0" smtClean="0"/>
          </a:p>
          <a:p>
            <a:pPr lvl="1" eaLnBrk="1" hangingPunct="1"/>
            <a:r>
              <a:rPr lang="fr-FR" dirty="0" smtClean="0"/>
              <a:t>Use the </a:t>
            </a:r>
            <a:r>
              <a:rPr lang="fr-FR" dirty="0" err="1" smtClean="0"/>
              <a:t>specified</a:t>
            </a:r>
            <a:r>
              <a:rPr lang="fr-FR" dirty="0" smtClean="0"/>
              <a:t> 2D SRID for the </a:t>
            </a:r>
            <a:r>
              <a:rPr lang="fr-FR" dirty="0" err="1" smtClean="0"/>
              <a:t>result</a:t>
            </a:r>
            <a:r>
              <a:rPr lang="fr-FR" dirty="0" smtClean="0"/>
              <a:t> (or </a:t>
            </a:r>
            <a:r>
              <a:rPr lang="fr-FR" dirty="0" err="1" smtClean="0"/>
              <a:t>keep</a:t>
            </a:r>
            <a:r>
              <a:rPr lang="fr-FR" dirty="0" smtClean="0"/>
              <a:t> original SRID)</a:t>
            </a:r>
          </a:p>
          <a:p>
            <a:pPr lvl="1" eaLnBrk="1" hangingPunct="1"/>
            <a:endParaRPr lang="fr-FR" dirty="0"/>
          </a:p>
          <a:p>
            <a:pPr eaLnBrk="1" hangingPunct="1"/>
            <a:r>
              <a:rPr lang="fr-FR" dirty="0" err="1">
                <a:ea typeface="ＭＳ Ｐゴシック" pitchFamily="-111" charset="-128"/>
                <a:cs typeface="ＭＳ Ｐゴシック" pitchFamily="-111" charset="-128"/>
              </a:rPr>
              <a:t>Applies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fr-FR" dirty="0" err="1">
                <a:ea typeface="ＭＳ Ｐゴシック" pitchFamily="-111" charset="-128"/>
                <a:cs typeface="ＭＳ Ｐゴシック" pitchFamily="-111" charset="-128"/>
              </a:rPr>
              <a:t>only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 to simple 3D </a:t>
            </a:r>
            <a:r>
              <a:rPr lang="fr-FR" dirty="0" err="1">
                <a:ea typeface="ＭＳ Ｐゴシック" pitchFamily="-111" charset="-128"/>
                <a:cs typeface="ＭＳ Ｐゴシック" pitchFamily="-111" charset="-128"/>
              </a:rPr>
              <a:t>shapes</a:t>
            </a:r>
            <a:endParaRPr lang="fr-FR" dirty="0">
              <a:ea typeface="ＭＳ Ｐゴシック" pitchFamily="-111" charset="-128"/>
              <a:cs typeface="ＭＳ Ｐゴシック" pitchFamily="-111" charset="-128"/>
            </a:endParaRPr>
          </a:p>
          <a:p>
            <a:pPr lvl="1" eaLnBrk="1" hangingPunct="1"/>
            <a:r>
              <a:rPr lang="fr-FR" dirty="0"/>
              <a:t>Points, </a:t>
            </a:r>
            <a:r>
              <a:rPr lang="fr-FR" dirty="0" err="1"/>
              <a:t>lines</a:t>
            </a:r>
            <a:r>
              <a:rPr lang="fr-FR" dirty="0"/>
              <a:t>, </a:t>
            </a:r>
            <a:r>
              <a:rPr lang="fr-FR" dirty="0" err="1"/>
              <a:t>polygons</a:t>
            </a:r>
            <a:r>
              <a:rPr lang="fr-FR" dirty="0"/>
              <a:t> (= simple surfaces = faces)</a:t>
            </a:r>
          </a:p>
          <a:p>
            <a:pPr eaLnBrk="1" hangingPunct="1">
              <a:buFontTx/>
              <a:buNone/>
            </a:pPr>
            <a:endParaRPr lang="fr-FR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TO_GEOMETRY result</a:t>
            </a:r>
          </a:p>
        </p:txBody>
      </p:sp>
      <p:sp>
        <p:nvSpPr>
          <p:cNvPr id="135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geometry has </a:t>
            </a:r>
            <a:r>
              <a:rPr lang="en-US" b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5</a:t>
            </a: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 dimensions!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Points are ordered by their ID 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35172" name="Rectangle 3"/>
          <p:cNvSpPr>
            <a:spLocks noChangeArrowheads="1"/>
          </p:cNvSpPr>
          <p:nvPr/>
        </p:nvSpPr>
        <p:spPr bwMode="auto">
          <a:xfrm>
            <a:off x="631825" y="2133600"/>
            <a:ext cx="6913563" cy="2800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SDO_GEOMETRY( </a:t>
            </a:r>
            <a:r>
              <a:rPr lang="en-US" sz="1600" dirty="0">
                <a:solidFill>
                  <a:srgbClr val="FF0000"/>
                </a:solidFill>
                <a:latin typeface="Courier New" pitchFamily="-111" charset="0"/>
              </a:rPr>
              <a:t>5005</a:t>
            </a: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, 32617, NULL,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  SDO_ELEM_INFO_ARRAY(1, 1, 9985),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  SDO_ORDINATE_ARRAY(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    289293.07,  4323470.18,  180.28,  499919.445,  2,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    289293.57,  4323470.25,  180.44,  499919.445,  2,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sz="1600" dirty="0">
              <a:solidFill>
                <a:srgbClr val="000066"/>
              </a:solidFill>
              <a:latin typeface="Courier New" pitchFamily="-111" charset="0"/>
            </a:endParaRP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    289331.77,  4323386.45,  202.53,  499921.132,  2, 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    289331.25,  4323386.37,  202.59,  499921.132,  2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 dirty="0">
                <a:solidFill>
                  <a:srgbClr val="000066"/>
                </a:solidFill>
                <a:latin typeface="Courier New" pitchFamily="-111" charset="0"/>
              </a:rPr>
              <a:t>) 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1136650" y="3068638"/>
            <a:ext cx="1295400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35174" name="Rectangle 6"/>
          <p:cNvSpPr>
            <a:spLocks noChangeArrowheads="1"/>
          </p:cNvSpPr>
          <p:nvPr/>
        </p:nvSpPr>
        <p:spPr bwMode="auto">
          <a:xfrm>
            <a:off x="2649538" y="3068638"/>
            <a:ext cx="1366837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35175" name="Rectangle 7"/>
          <p:cNvSpPr>
            <a:spLocks noChangeArrowheads="1"/>
          </p:cNvSpPr>
          <p:nvPr/>
        </p:nvSpPr>
        <p:spPr bwMode="auto">
          <a:xfrm>
            <a:off x="4160838" y="3068638"/>
            <a:ext cx="936625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35176" name="Rectangle 8"/>
          <p:cNvSpPr>
            <a:spLocks noChangeArrowheads="1"/>
          </p:cNvSpPr>
          <p:nvPr/>
        </p:nvSpPr>
        <p:spPr bwMode="auto">
          <a:xfrm>
            <a:off x="5313363" y="3068638"/>
            <a:ext cx="1368425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35177" name="Rectangle 9"/>
          <p:cNvSpPr>
            <a:spLocks noChangeArrowheads="1"/>
          </p:cNvSpPr>
          <p:nvPr/>
        </p:nvSpPr>
        <p:spPr bwMode="auto">
          <a:xfrm>
            <a:off x="6824663" y="3068638"/>
            <a:ext cx="360362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89063" y="5084763"/>
            <a:ext cx="792162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5438" y="5084763"/>
            <a:ext cx="792162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2275" y="5084763"/>
            <a:ext cx="792163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Z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13363" y="5084763"/>
            <a:ext cx="1079500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Intensity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08763" y="5084763"/>
            <a:ext cx="720725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Time</a:t>
            </a:r>
          </a:p>
        </p:txBody>
      </p:sp>
      <p:cxnSp>
        <p:nvCxnSpPr>
          <p:cNvPr id="135183" name="Straight Arrow Connector 20"/>
          <p:cNvCxnSpPr>
            <a:cxnSpLocks noChangeShapeType="1"/>
          </p:cNvCxnSpPr>
          <p:nvPr/>
        </p:nvCxnSpPr>
        <p:spPr bwMode="auto">
          <a:xfrm flipV="1">
            <a:off x="1784350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35184" name="Straight Arrow Connector 25"/>
          <p:cNvCxnSpPr>
            <a:cxnSpLocks noChangeShapeType="1"/>
          </p:cNvCxnSpPr>
          <p:nvPr/>
        </p:nvCxnSpPr>
        <p:spPr bwMode="auto">
          <a:xfrm flipV="1">
            <a:off x="3224213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35185" name="Straight Arrow Connector 26"/>
          <p:cNvCxnSpPr>
            <a:cxnSpLocks noChangeShapeType="1"/>
            <a:stCxn id="17" idx="0"/>
            <a:endCxn id="135175" idx="2"/>
          </p:cNvCxnSpPr>
          <p:nvPr/>
        </p:nvCxnSpPr>
        <p:spPr bwMode="auto">
          <a:xfrm flipV="1">
            <a:off x="4629150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35186" name="Straight Arrow Connector 27"/>
          <p:cNvCxnSpPr>
            <a:cxnSpLocks noChangeShapeType="1"/>
          </p:cNvCxnSpPr>
          <p:nvPr/>
        </p:nvCxnSpPr>
        <p:spPr bwMode="auto">
          <a:xfrm flipV="1">
            <a:off x="5961063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35187" name="Straight Arrow Connector 28"/>
          <p:cNvCxnSpPr>
            <a:cxnSpLocks noChangeShapeType="1"/>
          </p:cNvCxnSpPr>
          <p:nvPr/>
        </p:nvCxnSpPr>
        <p:spPr bwMode="auto">
          <a:xfrm flipV="1">
            <a:off x="6969125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35188" name="Rectangle 34"/>
          <p:cNvSpPr>
            <a:spLocks noChangeArrowheads="1"/>
          </p:cNvSpPr>
          <p:nvPr/>
        </p:nvSpPr>
        <p:spPr bwMode="auto">
          <a:xfrm>
            <a:off x="2368550" y="2133600"/>
            <a:ext cx="568325" cy="287338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TO_GEOMETRY result with point IDs</a:t>
            </a:r>
          </a:p>
        </p:txBody>
      </p:sp>
      <p:sp>
        <p:nvSpPr>
          <p:cNvPr id="136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geometry has </a:t>
            </a:r>
            <a:r>
              <a:rPr lang="en-US" b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7</a:t>
            </a: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 dimensions!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Points are ordered by their ID 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36196" name="Rectangle 3"/>
          <p:cNvSpPr>
            <a:spLocks noChangeArrowheads="1"/>
          </p:cNvSpPr>
          <p:nvPr/>
        </p:nvSpPr>
        <p:spPr bwMode="auto">
          <a:xfrm>
            <a:off x="631825" y="2133600"/>
            <a:ext cx="8534400" cy="2800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SDO_GEOMETRY(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7005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, 32617, NULL,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SDO_ELEM_INFO_ARRAY(1, 1, 9985),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SDO_ORDINATE_ARRAY(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289293.07,  4323470.18,  180.28,  499919.445,  2,  319, 946093,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289293.57,  4323470.25,  180.44,  499919.445,  2,  319, 946094,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sz="1600">
              <a:solidFill>
                <a:srgbClr val="000066"/>
              </a:solidFill>
              <a:latin typeface="Courier New" pitchFamily="-111" charset="0"/>
            </a:endParaRP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289331.77,  4323386.45,  202.53,  499921.132,  2,  319, 1030212,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289331.25,  4323386.37,  202.59,  499921.132,  2,  319, 1030213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) </a:t>
            </a:r>
          </a:p>
        </p:txBody>
      </p:sp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1136650" y="3068638"/>
            <a:ext cx="1295400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2649538" y="3068638"/>
            <a:ext cx="1366837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36199" name="Rectangle 7"/>
          <p:cNvSpPr>
            <a:spLocks noChangeArrowheads="1"/>
          </p:cNvSpPr>
          <p:nvPr/>
        </p:nvSpPr>
        <p:spPr bwMode="auto">
          <a:xfrm>
            <a:off x="4160838" y="3068638"/>
            <a:ext cx="936625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36200" name="Rectangle 8"/>
          <p:cNvSpPr>
            <a:spLocks noChangeArrowheads="1"/>
          </p:cNvSpPr>
          <p:nvPr/>
        </p:nvSpPr>
        <p:spPr bwMode="auto">
          <a:xfrm>
            <a:off x="5313363" y="3068638"/>
            <a:ext cx="1368425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36201" name="Rectangle 9"/>
          <p:cNvSpPr>
            <a:spLocks noChangeArrowheads="1"/>
          </p:cNvSpPr>
          <p:nvPr/>
        </p:nvSpPr>
        <p:spPr bwMode="auto">
          <a:xfrm>
            <a:off x="6824663" y="3068638"/>
            <a:ext cx="360362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89063" y="5084763"/>
            <a:ext cx="792162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5438" y="5084763"/>
            <a:ext cx="792162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2275" y="5084763"/>
            <a:ext cx="792163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Z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13363" y="5084763"/>
            <a:ext cx="1079500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Intensity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08763" y="5084763"/>
            <a:ext cx="720725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Time</a:t>
            </a:r>
          </a:p>
        </p:txBody>
      </p:sp>
      <p:cxnSp>
        <p:nvCxnSpPr>
          <p:cNvPr id="136207" name="Straight Arrow Connector 20"/>
          <p:cNvCxnSpPr>
            <a:cxnSpLocks noChangeShapeType="1"/>
          </p:cNvCxnSpPr>
          <p:nvPr/>
        </p:nvCxnSpPr>
        <p:spPr bwMode="auto">
          <a:xfrm flipV="1">
            <a:off x="1784350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36208" name="Straight Arrow Connector 25"/>
          <p:cNvCxnSpPr>
            <a:cxnSpLocks noChangeShapeType="1"/>
          </p:cNvCxnSpPr>
          <p:nvPr/>
        </p:nvCxnSpPr>
        <p:spPr bwMode="auto">
          <a:xfrm flipV="1">
            <a:off x="3224213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36209" name="Straight Arrow Connector 26"/>
          <p:cNvCxnSpPr>
            <a:cxnSpLocks noChangeShapeType="1"/>
            <a:stCxn id="17" idx="0"/>
            <a:endCxn id="136199" idx="2"/>
          </p:cNvCxnSpPr>
          <p:nvPr/>
        </p:nvCxnSpPr>
        <p:spPr bwMode="auto">
          <a:xfrm flipV="1">
            <a:off x="4629150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36210" name="Straight Arrow Connector 27"/>
          <p:cNvCxnSpPr>
            <a:cxnSpLocks noChangeShapeType="1"/>
          </p:cNvCxnSpPr>
          <p:nvPr/>
        </p:nvCxnSpPr>
        <p:spPr bwMode="auto">
          <a:xfrm flipV="1">
            <a:off x="5961063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36211" name="Straight Arrow Connector 28"/>
          <p:cNvCxnSpPr>
            <a:cxnSpLocks noChangeShapeType="1"/>
          </p:cNvCxnSpPr>
          <p:nvPr/>
        </p:nvCxnSpPr>
        <p:spPr bwMode="auto">
          <a:xfrm flipV="1">
            <a:off x="6969125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36212" name="Rectangle 19"/>
          <p:cNvSpPr>
            <a:spLocks noChangeArrowheads="1"/>
          </p:cNvSpPr>
          <p:nvPr/>
        </p:nvSpPr>
        <p:spPr bwMode="auto">
          <a:xfrm>
            <a:off x="7977188" y="3068638"/>
            <a:ext cx="1079500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22" name="TextBox 21"/>
          <p:cNvSpPr txBox="1"/>
          <p:nvPr/>
        </p:nvSpPr>
        <p:spPr>
          <a:xfrm>
            <a:off x="8121650" y="5084763"/>
            <a:ext cx="792163" cy="53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Point ID</a:t>
            </a:r>
          </a:p>
        </p:txBody>
      </p:sp>
      <p:cxnSp>
        <p:nvCxnSpPr>
          <p:cNvPr id="136214" name="Straight Arrow Connector 22"/>
          <p:cNvCxnSpPr>
            <a:cxnSpLocks noChangeShapeType="1"/>
          </p:cNvCxnSpPr>
          <p:nvPr/>
        </p:nvCxnSpPr>
        <p:spPr bwMode="auto">
          <a:xfrm flipV="1">
            <a:off x="8482013" y="4437063"/>
            <a:ext cx="0" cy="6477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36215" name="Rectangle 23"/>
          <p:cNvSpPr>
            <a:spLocks noChangeArrowheads="1"/>
          </p:cNvSpPr>
          <p:nvPr/>
        </p:nvSpPr>
        <p:spPr bwMode="auto">
          <a:xfrm>
            <a:off x="7292975" y="3068638"/>
            <a:ext cx="576263" cy="136842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sp>
        <p:nvSpPr>
          <p:cNvPr id="25" name="TextBox 24"/>
          <p:cNvSpPr txBox="1"/>
          <p:nvPr/>
        </p:nvSpPr>
        <p:spPr>
          <a:xfrm>
            <a:off x="6824663" y="5732463"/>
            <a:ext cx="1512887" cy="314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Block ID</a:t>
            </a:r>
          </a:p>
        </p:txBody>
      </p:sp>
      <p:cxnSp>
        <p:nvCxnSpPr>
          <p:cNvPr id="136217" name="Straight Arrow Connector 29"/>
          <p:cNvCxnSpPr>
            <a:cxnSpLocks noChangeShapeType="1"/>
          </p:cNvCxnSpPr>
          <p:nvPr/>
        </p:nvCxnSpPr>
        <p:spPr bwMode="auto">
          <a:xfrm flipV="1">
            <a:off x="7581900" y="4437063"/>
            <a:ext cx="0" cy="12954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36218" name="Rectangle 31"/>
          <p:cNvSpPr>
            <a:spLocks noChangeArrowheads="1"/>
          </p:cNvSpPr>
          <p:nvPr/>
        </p:nvSpPr>
        <p:spPr bwMode="auto">
          <a:xfrm>
            <a:off x="2368550" y="2133600"/>
            <a:ext cx="568325" cy="287338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Viewing the Points</a:t>
            </a:r>
          </a:p>
        </p:txBody>
      </p:sp>
      <p:sp>
        <p:nvSpPr>
          <p:cNvPr id="137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Must first convert the geometries to valid 3D points!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Use a custom function to remove the additional dimensions</a:t>
            </a: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Setup spatial metadata and index</a:t>
            </a: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37220" name="Rectangle 3"/>
          <p:cNvSpPr>
            <a:spLocks noChangeArrowheads="1"/>
          </p:cNvSpPr>
          <p:nvPr/>
        </p:nvSpPr>
        <p:spPr bwMode="auto">
          <a:xfrm>
            <a:off x="631825" y="2328863"/>
            <a:ext cx="8534400" cy="3079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UPDATE clipped_lidar_scenes_geom SET points = </a:t>
            </a: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remove_attributes (points) </a:t>
            </a: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;</a:t>
            </a:r>
          </a:p>
        </p:txBody>
      </p:sp>
      <p:sp>
        <p:nvSpPr>
          <p:cNvPr id="137221" name="Rectangle 4"/>
          <p:cNvSpPr>
            <a:spLocks noChangeArrowheads="1"/>
          </p:cNvSpPr>
          <p:nvPr/>
        </p:nvSpPr>
        <p:spPr bwMode="auto">
          <a:xfrm>
            <a:off x="631825" y="3054350"/>
            <a:ext cx="8534400" cy="224631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insert into user_sdo_geom_metadata (table_name, column_name, diminfo, srid)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values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'CLIPPED_LIDAR_SCENES_GEOM', POINTS',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sdo_dim_array(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 sdo_dim_element('Easting',   200000,   300000, 0.05),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 sdo_dim_element('Northing', 4300000,  4400000, 0.05),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 sdo_dim_element('Elevation', -10000,    10000, 0.05)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32617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  <p:sp>
        <p:nvSpPr>
          <p:cNvPr id="137222" name="Rectangle 5"/>
          <p:cNvSpPr>
            <a:spLocks noChangeArrowheads="1"/>
          </p:cNvSpPr>
          <p:nvPr/>
        </p:nvSpPr>
        <p:spPr bwMode="auto">
          <a:xfrm>
            <a:off x="631825" y="5589588"/>
            <a:ext cx="8534400" cy="5238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CREATE INDEX clipped_lidar_scenes_geom ON clipped_lidar_scenes_geom (points)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indextype is MDSYS.SPATIAL_INDEX;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REMOVE_ATTRIBUTES function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560388" y="981075"/>
            <a:ext cx="8534400" cy="526256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create or replace function remove_attributes (geom_in sdo_geometry, new_dim number := 3)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return 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is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geom_out sdo_geometry;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dimension number;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num_points number;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i number; j number; k number;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begin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dimension := geom_in.get_dims();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num_points := geom_in.sdo_ordinates.count / dimension;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geom_out := sdo_geometry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new_dimension*1000+5,   -- SDO_GTYPE: 2 or 3D multi-point (2005 or 3005)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geom_in.sdo_srid,       -- SDO_SRID: same as input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null,                   -- SDO_POINT: not used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geom_in.sdo_elem_info,  -- SDO_ELEM_INFO: same as input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sdo_ordinate_array()    -- SDO_ORDINATES: empty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geom_out.sdo_ordinates.extend(new_dimension * num_points);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j := 0; k := 0;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for i in 1..num_points loop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geom_out.sdo_ordinates (j+1) := geom_in.sdo_ordinates (k+1); -- Copy X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geom_out.sdo_ordinates (j+2) := geom_in.sdo_ordinates (k+2); -- Copy 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geom_out.sdo_ordinates (j+3) := geom_in.sdo_ordinates (k+3); -- Copy Z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j := j + new_dim; k := k + dimension;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end loop;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return geom_out;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end;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/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08538" y="1484313"/>
            <a:ext cx="4032250" cy="7572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Copy points from old to new geometry, retaining only the first three dimensions (X, Y and Z)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Viewing the Points</a:t>
            </a:r>
          </a:p>
        </p:txBody>
      </p:sp>
      <p:pic>
        <p:nvPicPr>
          <p:cNvPr id="139267" name="Picture 2" descr="C:\Temp\captur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4350" y="1125538"/>
            <a:ext cx="669766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Storage Model (2): </a:t>
            </a:r>
            <a:r>
              <a:rPr lang="en-US" b="1" dirty="0" smtClean="0"/>
              <a:t>Simple Point Tables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1600200"/>
            <a:ext cx="4895850" cy="4343400"/>
          </a:xfrm>
        </p:spPr>
        <p:txBody>
          <a:bodyPr/>
          <a:lstStyle/>
          <a:p>
            <a:r>
              <a:rPr lang="en-US" dirty="0" smtClean="0"/>
              <a:t>“Back to basics… a </a:t>
            </a:r>
            <a:r>
              <a:rPr lang="en-US" b="1" dirty="0" smtClean="0"/>
              <a:t>simple flat relational model</a:t>
            </a:r>
          </a:p>
          <a:p>
            <a:r>
              <a:rPr lang="en-US" dirty="0" smtClean="0"/>
              <a:t>X, Y, Z and other attributes stored as </a:t>
            </a:r>
            <a:r>
              <a:rPr lang="en-US" b="1" dirty="0" smtClean="0"/>
              <a:t>ordinary columns</a:t>
            </a:r>
          </a:p>
          <a:p>
            <a:r>
              <a:rPr lang="en-US" b="1" dirty="0" smtClean="0"/>
              <a:t>No indexes </a:t>
            </a:r>
            <a:r>
              <a:rPr lang="en-US" dirty="0" smtClean="0"/>
              <a:t>needed</a:t>
            </a:r>
          </a:p>
          <a:p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4294967295"/>
          </p:nvPr>
        </p:nvSpPr>
        <p:spPr>
          <a:xfrm>
            <a:off x="200472" y="5257800"/>
            <a:ext cx="9448800" cy="838200"/>
          </a:xfrm>
          <a:solidFill>
            <a:srgbClr val="D7DFE1"/>
          </a:solidFill>
        </p:spPr>
        <p:txBody>
          <a:bodyPr/>
          <a:lstStyle/>
          <a:p>
            <a:r>
              <a:rPr lang="en-US" sz="2000" dirty="0" smtClean="0"/>
              <a:t>HCC compression, for extremely high compression rates</a:t>
            </a:r>
          </a:p>
          <a:p>
            <a:r>
              <a:rPr lang="en-US" sz="2000" dirty="0" smtClean="0"/>
              <a:t>Parallel Enabled Smart Scan for extreme performance, including spatial queries.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4294967295"/>
          </p:nvPr>
        </p:nvSpPr>
        <p:spPr>
          <a:xfrm>
            <a:off x="200472" y="4800600"/>
            <a:ext cx="9448800" cy="457200"/>
          </a:xfrm>
          <a:solidFill>
            <a:srgbClr val="5F5F5F"/>
          </a:solidFill>
        </p:spPr>
        <p:txBody>
          <a:bodyPr/>
          <a:lstStyle/>
          <a:p>
            <a:pPr algn="ctr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Takes advantage of intelligent </a:t>
            </a:r>
            <a:r>
              <a:rPr lang="en-US" sz="2400" dirty="0" err="1" smtClean="0">
                <a:solidFill>
                  <a:schemeClr val="bg1"/>
                </a:solidFill>
              </a:rPr>
              <a:t>Exadata</a:t>
            </a:r>
            <a:r>
              <a:rPr lang="en-US" sz="2400" dirty="0" smtClean="0">
                <a:solidFill>
                  <a:schemeClr val="bg1"/>
                </a:solidFill>
              </a:rPr>
              <a:t> storage servers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1373458"/>
            <a:ext cx="3810000" cy="3170741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CREATE TABLE  points (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dirty="0" err="1" smtClean="0">
                <a:solidFill>
                  <a:srgbClr val="000066"/>
                </a:solidFill>
                <a:latin typeface="Courier New" pitchFamily="-111" charset="0"/>
              </a:rPr>
              <a:t>x</a:t>
            </a: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	      NUMBER,   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dirty="0" err="1" smtClean="0">
                <a:solidFill>
                  <a:srgbClr val="000066"/>
                </a:solidFill>
                <a:latin typeface="Courier New" pitchFamily="-111" charset="0"/>
              </a:rPr>
              <a:t>y</a:t>
            </a: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       NUMBER,   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dirty="0" err="1" smtClean="0">
                <a:solidFill>
                  <a:srgbClr val="000066"/>
                </a:solidFill>
                <a:latin typeface="Courier New" pitchFamily="-111" charset="0"/>
              </a:rPr>
              <a:t>z</a:t>
            </a: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       NUMBER,   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intensity NUMBER,     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dirty="0" err="1" smtClean="0">
                <a:solidFill>
                  <a:srgbClr val="000066"/>
                </a:solidFill>
                <a:latin typeface="Courier New" pitchFamily="-111" charset="0"/>
              </a:rPr>
              <a:t>returnval</a:t>
            </a: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NUMBER, 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red       NUMBER, 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green     NUMBER,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  blue      NUMBER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dirty="0" smtClean="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432210" y="4191000"/>
            <a:ext cx="4335004" cy="1981200"/>
          </a:xfrm>
          <a:prstGeom prst="roundRect">
            <a:avLst>
              <a:gd name="adj" fmla="val 9105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/>
          </a:p>
        </p:txBody>
      </p:sp>
      <p:sp>
        <p:nvSpPr>
          <p:cNvPr id="77" name="Rounded Rectangle 76"/>
          <p:cNvSpPr/>
          <p:nvPr/>
        </p:nvSpPr>
        <p:spPr>
          <a:xfrm>
            <a:off x="432210" y="1447800"/>
            <a:ext cx="4335004" cy="1981200"/>
          </a:xfrm>
          <a:prstGeom prst="roundRect">
            <a:avLst>
              <a:gd name="adj" fmla="val 9105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Point Clouds Workflow for Relational Type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432948" y="2952235"/>
            <a:ext cx="1625626" cy="512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Query and Clip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476592" y="2924944"/>
            <a:ext cx="1438808" cy="539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  <a:ea typeface="Times New Roman" pitchFamily="-103" charset="0"/>
                <a:cs typeface="Times New Roman" pitchFamily="-103" charset="0"/>
              </a:rPr>
              <a:t>Convert to Geometries</a:t>
            </a:r>
          </a:p>
        </p:txBody>
      </p:sp>
      <p:cxnSp>
        <p:nvCxnSpPr>
          <p:cNvPr id="61" name="Elbow Connector 27"/>
          <p:cNvCxnSpPr>
            <a:cxnSpLocks noChangeShapeType="1"/>
            <a:endCxn id="58" idx="1"/>
          </p:cNvCxnSpPr>
          <p:nvPr/>
        </p:nvCxnSpPr>
        <p:spPr bwMode="auto">
          <a:xfrm flipV="1">
            <a:off x="4395643" y="3208612"/>
            <a:ext cx="1037305" cy="571744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62" name="TextBox 61"/>
          <p:cNvSpPr txBox="1"/>
          <p:nvPr/>
        </p:nvSpPr>
        <p:spPr>
          <a:xfrm>
            <a:off x="5421335" y="3927779"/>
            <a:ext cx="1625626" cy="7612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  <a:ea typeface="Times New Roman" pitchFamily="-103" charset="0"/>
                <a:cs typeface="Times New Roman" pitchFamily="-103" charset="0"/>
              </a:rPr>
              <a:t>Generate</a:t>
            </a: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 Elevation Contour Lines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63" name="Elbow Connector 27"/>
          <p:cNvCxnSpPr>
            <a:cxnSpLocks noChangeShapeType="1"/>
            <a:endCxn id="62" idx="1"/>
          </p:cNvCxnSpPr>
          <p:nvPr/>
        </p:nvCxnSpPr>
        <p:spPr bwMode="auto">
          <a:xfrm>
            <a:off x="4395642" y="3780354"/>
            <a:ext cx="1025693" cy="52804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64" name="Straight Arrow Connector 63"/>
          <p:cNvCxnSpPr>
            <a:stCxn id="58" idx="3"/>
            <a:endCxn id="59" idx="1"/>
          </p:cNvCxnSpPr>
          <p:nvPr/>
        </p:nvCxnSpPr>
        <p:spPr>
          <a:xfrm flipV="1">
            <a:off x="7058574" y="3194762"/>
            <a:ext cx="418018" cy="1385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41" name="Elbow Connector 40"/>
          <p:cNvCxnSpPr>
            <a:cxnSpLocks noChangeShapeType="1"/>
          </p:cNvCxnSpPr>
          <p:nvPr/>
        </p:nvCxnSpPr>
        <p:spPr bwMode="auto">
          <a:xfrm rot="16200000" flipH="1">
            <a:off x="3221885" y="1150277"/>
            <a:ext cx="830262" cy="510911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599712" y="2387600"/>
            <a:ext cx="2043645" cy="2667000"/>
            <a:chOff x="2954" y="1891"/>
            <a:chExt cx="1993" cy="666"/>
          </a:xfrm>
        </p:grpSpPr>
        <p:sp>
          <p:nvSpPr>
            <p:cNvPr id="43" name="Rectangle 19"/>
            <p:cNvSpPr>
              <a:spLocks noChangeArrowheads="1"/>
            </p:cNvSpPr>
            <p:nvPr/>
          </p:nvSpPr>
          <p:spPr bwMode="auto">
            <a:xfrm>
              <a:off x="2954" y="1958"/>
              <a:ext cx="1993" cy="528"/>
            </a:xfrm>
            <a:prstGeom prst="rect">
              <a:avLst/>
            </a:prstGeom>
            <a:gradFill rotWithShape="0">
              <a:gsLst>
                <a:gs pos="0">
                  <a:srgbClr val="414141"/>
                </a:gs>
                <a:gs pos="50000">
                  <a:srgbClr val="FFFFFF"/>
                </a:gs>
                <a:gs pos="100000">
                  <a:srgbClr val="41414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82550" tIns="41275" rIns="82550" bIns="41275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4" name="Oval 18"/>
            <p:cNvSpPr>
              <a:spLocks noChangeArrowheads="1"/>
            </p:cNvSpPr>
            <p:nvPr/>
          </p:nvSpPr>
          <p:spPr bwMode="auto">
            <a:xfrm>
              <a:off x="2972" y="2412"/>
              <a:ext cx="1957" cy="145"/>
            </a:xfrm>
            <a:prstGeom prst="ellipse">
              <a:avLst/>
            </a:prstGeom>
            <a:gradFill rotWithShape="0">
              <a:gsLst>
                <a:gs pos="0">
                  <a:srgbClr val="414141"/>
                </a:gs>
                <a:gs pos="50000">
                  <a:srgbClr val="FFFFFF"/>
                </a:gs>
                <a:gs pos="100000">
                  <a:srgbClr val="41414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>
                <a:latin typeface="+mn-lt"/>
              </a:endParaRPr>
            </a:p>
          </p:txBody>
        </p:sp>
        <p:sp>
          <p:nvSpPr>
            <p:cNvPr id="45" name="Oval 20"/>
            <p:cNvSpPr>
              <a:spLocks noChangeArrowheads="1"/>
            </p:cNvSpPr>
            <p:nvPr/>
          </p:nvSpPr>
          <p:spPr bwMode="auto">
            <a:xfrm>
              <a:off x="2972" y="1891"/>
              <a:ext cx="1957" cy="141"/>
            </a:xfrm>
            <a:prstGeom prst="ellipse">
              <a:avLst/>
            </a:pr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>
                <a:latin typeface="+mn-lt"/>
              </a:endParaRPr>
            </a:p>
          </p:txBody>
        </p:sp>
      </p:grpSp>
      <p:cxnSp>
        <p:nvCxnSpPr>
          <p:cNvPr id="46" name="Elbow Connector 10"/>
          <p:cNvCxnSpPr>
            <a:cxnSpLocks noChangeShapeType="1"/>
          </p:cNvCxnSpPr>
          <p:nvPr/>
        </p:nvCxnSpPr>
        <p:spPr bwMode="auto">
          <a:xfrm rot="16200000" flipH="1">
            <a:off x="3221885" y="1150277"/>
            <a:ext cx="830262" cy="510911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47" name="TextBox 46"/>
          <p:cNvSpPr txBox="1"/>
          <p:nvPr/>
        </p:nvSpPr>
        <p:spPr>
          <a:xfrm>
            <a:off x="2537783" y="1572150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LiDAR Files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85499" y="2856438"/>
            <a:ext cx="1625626" cy="318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Copy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49" name="Elbow Connector 8"/>
          <p:cNvCxnSpPr>
            <a:cxnSpLocks noChangeShapeType="1"/>
          </p:cNvCxnSpPr>
          <p:nvPr/>
        </p:nvCxnSpPr>
        <p:spPr bwMode="auto">
          <a:xfrm rot="16200000" flipH="1">
            <a:off x="3186166" y="1414596"/>
            <a:ext cx="901700" cy="510911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50" name="Elbow Connector 12"/>
          <p:cNvCxnSpPr>
            <a:cxnSpLocks noChangeShapeType="1"/>
          </p:cNvCxnSpPr>
          <p:nvPr/>
        </p:nvCxnSpPr>
        <p:spPr bwMode="auto">
          <a:xfrm>
            <a:off x="3157069" y="1768476"/>
            <a:ext cx="743144" cy="200025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51" name="TextBox 50"/>
          <p:cNvSpPr txBox="1"/>
          <p:nvPr/>
        </p:nvSpPr>
        <p:spPr>
          <a:xfrm>
            <a:off x="2661641" y="1648350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LiDAR Files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85499" y="1713438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LiDAR Files</a:t>
            </a:r>
          </a:p>
        </p:txBody>
      </p:sp>
      <p:cxnSp>
        <p:nvCxnSpPr>
          <p:cNvPr id="54" name="Straight Arrow Connector 53"/>
          <p:cNvCxnSpPr>
            <a:stCxn id="52" idx="2"/>
            <a:endCxn id="48" idx="0"/>
          </p:cNvCxnSpPr>
          <p:nvPr/>
        </p:nvCxnSpPr>
        <p:spPr>
          <a:xfrm rot="5400000">
            <a:off x="3185830" y="2443956"/>
            <a:ext cx="824964" cy="158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57" name="TextBox 56"/>
          <p:cNvSpPr txBox="1"/>
          <p:nvPr/>
        </p:nvSpPr>
        <p:spPr>
          <a:xfrm>
            <a:off x="2770017" y="5512326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Flat files</a:t>
            </a:r>
          </a:p>
        </p:txBody>
      </p:sp>
      <p:cxnSp>
        <p:nvCxnSpPr>
          <p:cNvPr id="60" name="Elbow Connector 49"/>
          <p:cNvCxnSpPr>
            <a:cxnSpLocks noChangeShapeType="1"/>
          </p:cNvCxnSpPr>
          <p:nvPr/>
        </p:nvCxnSpPr>
        <p:spPr bwMode="auto">
          <a:xfrm>
            <a:off x="3412526" y="5557842"/>
            <a:ext cx="743144" cy="200025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65" name="TextBox 64"/>
          <p:cNvSpPr txBox="1"/>
          <p:nvPr/>
        </p:nvSpPr>
        <p:spPr>
          <a:xfrm>
            <a:off x="2785499" y="3607048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  <a:ea typeface="Times New Roman" pitchFamily="-103" charset="0"/>
                <a:cs typeface="Times New Roman" pitchFamily="-103" charset="0"/>
              </a:rPr>
              <a:t>Point</a:t>
            </a: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 tables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893874" y="5588526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Flat files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17730" y="5653614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Flat files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786034" y="4369048"/>
            <a:ext cx="1625626" cy="318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Copy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72" name="Straight Arrow Connector 71"/>
          <p:cNvCxnSpPr>
            <a:stCxn id="57" idx="0"/>
            <a:endCxn id="69" idx="2"/>
          </p:cNvCxnSpPr>
          <p:nvPr/>
        </p:nvCxnSpPr>
        <p:spPr>
          <a:xfrm rot="5400000" flipH="1" flipV="1">
            <a:off x="3178217" y="5091697"/>
            <a:ext cx="825242" cy="16017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73" name="Straight Arrow Connector 72"/>
          <p:cNvCxnSpPr>
            <a:stCxn id="69" idx="0"/>
            <a:endCxn id="65" idx="2"/>
          </p:cNvCxnSpPr>
          <p:nvPr/>
        </p:nvCxnSpPr>
        <p:spPr>
          <a:xfrm rot="16200000" flipV="1">
            <a:off x="3376598" y="4146798"/>
            <a:ext cx="443964" cy="535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74" name="Straight Arrow Connector 73"/>
          <p:cNvCxnSpPr>
            <a:stCxn id="48" idx="2"/>
            <a:endCxn id="65" idx="0"/>
          </p:cNvCxnSpPr>
          <p:nvPr/>
        </p:nvCxnSpPr>
        <p:spPr>
          <a:xfrm rot="5400000">
            <a:off x="3382025" y="3390761"/>
            <a:ext cx="432574" cy="158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75" name="Rectangle 74"/>
          <p:cNvSpPr/>
          <p:nvPr/>
        </p:nvSpPr>
        <p:spPr>
          <a:xfrm>
            <a:off x="679924" y="4953000"/>
            <a:ext cx="1857859" cy="685800"/>
          </a:xfrm>
          <a:prstGeom prst="rect">
            <a:avLst/>
          </a:prstGeom>
          <a:solidFill>
            <a:srgbClr val="D9D9D9"/>
          </a:solidFill>
          <a:ln w="19050">
            <a:solidFill>
              <a:srgbClr val="30303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</a:rPr>
              <a:t>Direct load from flat ASCII files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79924" y="2133600"/>
            <a:ext cx="1682276" cy="533400"/>
          </a:xfrm>
          <a:prstGeom prst="rect">
            <a:avLst/>
          </a:prstGeom>
          <a:solidFill>
            <a:srgbClr val="D9D9D9"/>
          </a:solidFill>
          <a:ln w="19050">
            <a:solidFill>
              <a:srgbClr val="30303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</a:rPr>
              <a:t>Direct load from LAS files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Loading: Simple and Direct</a:t>
            </a:r>
            <a:endParaRPr lang="en-US" dirty="0"/>
          </a:p>
        </p:txBody>
      </p:sp>
      <p:sp>
        <p:nvSpPr>
          <p:cNvPr id="79" name="Content Placeholder 78"/>
          <p:cNvSpPr>
            <a:spLocks noGrp="1"/>
          </p:cNvSpPr>
          <p:nvPr>
            <p:ph idx="1"/>
          </p:nvPr>
        </p:nvSpPr>
        <p:spPr>
          <a:xfrm>
            <a:off x="431673" y="1524001"/>
            <a:ext cx="6503043" cy="4419600"/>
          </a:xfrm>
        </p:spPr>
        <p:txBody>
          <a:bodyPr/>
          <a:lstStyle/>
          <a:p>
            <a:r>
              <a:rPr lang="en-US" dirty="0" smtClean="0"/>
              <a:t>Define flat files and LAS files as </a:t>
            </a:r>
            <a:r>
              <a:rPr lang="en-US" b="1" dirty="0" smtClean="0"/>
              <a:t>external tables</a:t>
            </a:r>
          </a:p>
          <a:p>
            <a:r>
              <a:rPr lang="en-US" dirty="0" smtClean="0"/>
              <a:t>Pre-processor </a:t>
            </a:r>
            <a:r>
              <a:rPr lang="en-US" b="1" dirty="0" smtClean="0"/>
              <a:t>extracts points </a:t>
            </a:r>
            <a:r>
              <a:rPr lang="en-US" dirty="0" smtClean="0"/>
              <a:t>from LAS files</a:t>
            </a:r>
          </a:p>
          <a:p>
            <a:r>
              <a:rPr lang="en-US" dirty="0" smtClean="0"/>
              <a:t>Loading is a simple </a:t>
            </a:r>
            <a:r>
              <a:rPr lang="en-US" b="1" dirty="0" smtClean="0"/>
              <a:t>data copy </a:t>
            </a:r>
            <a:r>
              <a:rPr lang="en-US" dirty="0" smtClean="0"/>
              <a:t>from the external table to the point table</a:t>
            </a:r>
            <a:endParaRPr lang="en-US" dirty="0"/>
          </a:p>
        </p:txBody>
      </p:sp>
      <p:cxnSp>
        <p:nvCxnSpPr>
          <p:cNvPr id="11" name="Elbow Connector 10"/>
          <p:cNvCxnSpPr>
            <a:cxnSpLocks noChangeShapeType="1"/>
          </p:cNvCxnSpPr>
          <p:nvPr/>
        </p:nvCxnSpPr>
        <p:spPr bwMode="auto">
          <a:xfrm rot="16200000" flipH="1">
            <a:off x="7928461" y="845476"/>
            <a:ext cx="830262" cy="510911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7306287" y="2006600"/>
            <a:ext cx="2043645" cy="2667000"/>
            <a:chOff x="2954" y="1891"/>
            <a:chExt cx="1993" cy="666"/>
          </a:xfrm>
        </p:grpSpPr>
        <p:sp>
          <p:nvSpPr>
            <p:cNvPr id="43" name="Rectangle 19"/>
            <p:cNvSpPr>
              <a:spLocks noChangeArrowheads="1"/>
            </p:cNvSpPr>
            <p:nvPr/>
          </p:nvSpPr>
          <p:spPr bwMode="auto">
            <a:xfrm>
              <a:off x="2954" y="1958"/>
              <a:ext cx="1993" cy="528"/>
            </a:xfrm>
            <a:prstGeom prst="rect">
              <a:avLst/>
            </a:prstGeom>
            <a:gradFill rotWithShape="0">
              <a:gsLst>
                <a:gs pos="0">
                  <a:srgbClr val="414141"/>
                </a:gs>
                <a:gs pos="50000">
                  <a:srgbClr val="FFFFFF"/>
                </a:gs>
                <a:gs pos="100000">
                  <a:srgbClr val="41414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82550" tIns="41275" rIns="82550" bIns="41275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4" name="Oval 18"/>
            <p:cNvSpPr>
              <a:spLocks noChangeArrowheads="1"/>
            </p:cNvSpPr>
            <p:nvPr/>
          </p:nvSpPr>
          <p:spPr bwMode="auto">
            <a:xfrm>
              <a:off x="2972" y="2412"/>
              <a:ext cx="1957" cy="145"/>
            </a:xfrm>
            <a:prstGeom prst="ellipse">
              <a:avLst/>
            </a:prstGeom>
            <a:gradFill rotWithShape="0">
              <a:gsLst>
                <a:gs pos="0">
                  <a:srgbClr val="414141"/>
                </a:gs>
                <a:gs pos="50000">
                  <a:srgbClr val="FFFFFF"/>
                </a:gs>
                <a:gs pos="100000">
                  <a:srgbClr val="41414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>
                <a:latin typeface="+mn-lt"/>
              </a:endParaRPr>
            </a:p>
          </p:txBody>
        </p:sp>
        <p:sp>
          <p:nvSpPr>
            <p:cNvPr id="45" name="Oval 20"/>
            <p:cNvSpPr>
              <a:spLocks noChangeArrowheads="1"/>
            </p:cNvSpPr>
            <p:nvPr/>
          </p:nvSpPr>
          <p:spPr bwMode="auto">
            <a:xfrm>
              <a:off x="2972" y="1891"/>
              <a:ext cx="1957" cy="141"/>
            </a:xfrm>
            <a:prstGeom prst="ellipse">
              <a:avLst/>
            </a:pr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>
                <a:latin typeface="+mn-lt"/>
              </a:endParaRPr>
            </a:p>
          </p:txBody>
        </p:sp>
      </p:grpSp>
      <p:cxnSp>
        <p:nvCxnSpPr>
          <p:cNvPr id="46" name="Elbow Connector 10"/>
          <p:cNvCxnSpPr>
            <a:cxnSpLocks noChangeShapeType="1"/>
          </p:cNvCxnSpPr>
          <p:nvPr/>
        </p:nvCxnSpPr>
        <p:spPr bwMode="auto">
          <a:xfrm rot="16200000" flipH="1">
            <a:off x="7928461" y="845476"/>
            <a:ext cx="830262" cy="510911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49" name="TextBox 48"/>
          <p:cNvSpPr txBox="1"/>
          <p:nvPr/>
        </p:nvSpPr>
        <p:spPr>
          <a:xfrm>
            <a:off x="7244359" y="1016526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LiDAR Files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92074" y="2475438"/>
            <a:ext cx="1625626" cy="318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Copy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51" name="Elbow Connector 8"/>
          <p:cNvCxnSpPr>
            <a:cxnSpLocks noChangeShapeType="1"/>
          </p:cNvCxnSpPr>
          <p:nvPr/>
        </p:nvCxnSpPr>
        <p:spPr bwMode="auto">
          <a:xfrm rot="16200000" flipH="1">
            <a:off x="7892742" y="1109795"/>
            <a:ext cx="901700" cy="510911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52" name="Elbow Connector 12"/>
          <p:cNvCxnSpPr>
            <a:cxnSpLocks noChangeShapeType="1"/>
          </p:cNvCxnSpPr>
          <p:nvPr/>
        </p:nvCxnSpPr>
        <p:spPr bwMode="auto">
          <a:xfrm>
            <a:off x="7863645" y="1212851"/>
            <a:ext cx="743144" cy="200025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54" name="TextBox 53"/>
          <p:cNvSpPr txBox="1"/>
          <p:nvPr/>
        </p:nvSpPr>
        <p:spPr>
          <a:xfrm>
            <a:off x="7368216" y="1092726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LiDAR Files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92074" y="1157814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LiDAR Files</a:t>
            </a:r>
          </a:p>
        </p:txBody>
      </p:sp>
      <p:cxnSp>
        <p:nvCxnSpPr>
          <p:cNvPr id="56" name="Straight Arrow Connector 55"/>
          <p:cNvCxnSpPr>
            <a:stCxn id="55" idx="2"/>
            <a:endCxn id="50" idx="0"/>
          </p:cNvCxnSpPr>
          <p:nvPr/>
        </p:nvCxnSpPr>
        <p:spPr>
          <a:xfrm rot="5400000">
            <a:off x="7805093" y="1975644"/>
            <a:ext cx="999588" cy="158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59" name="TextBox 58"/>
          <p:cNvSpPr txBox="1"/>
          <p:nvPr/>
        </p:nvSpPr>
        <p:spPr>
          <a:xfrm>
            <a:off x="7476591" y="5382150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Flat files</a:t>
            </a:r>
          </a:p>
        </p:txBody>
      </p:sp>
      <p:cxnSp>
        <p:nvCxnSpPr>
          <p:cNvPr id="60" name="Elbow Connector 49"/>
          <p:cNvCxnSpPr>
            <a:cxnSpLocks noChangeShapeType="1"/>
          </p:cNvCxnSpPr>
          <p:nvPr/>
        </p:nvCxnSpPr>
        <p:spPr bwMode="auto">
          <a:xfrm>
            <a:off x="8119100" y="5427664"/>
            <a:ext cx="743144" cy="200025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63" name="TextBox 62"/>
          <p:cNvSpPr txBox="1"/>
          <p:nvPr/>
        </p:nvSpPr>
        <p:spPr>
          <a:xfrm>
            <a:off x="7492074" y="3226048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  <a:ea typeface="Times New Roman" pitchFamily="-103" charset="0"/>
                <a:cs typeface="Times New Roman" pitchFamily="-103" charset="0"/>
              </a:rPr>
              <a:t>Point</a:t>
            </a: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 tables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00449" y="5458350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Flat files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724306" y="5523438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Flat files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92610" y="3988048"/>
            <a:ext cx="1625626" cy="318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Copy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68" name="Straight Arrow Connector 67"/>
          <p:cNvCxnSpPr>
            <a:stCxn id="59" idx="0"/>
            <a:endCxn id="66" idx="2"/>
          </p:cNvCxnSpPr>
          <p:nvPr/>
        </p:nvCxnSpPr>
        <p:spPr>
          <a:xfrm rot="5400000" flipH="1" flipV="1">
            <a:off x="7759380" y="4836108"/>
            <a:ext cx="1076066" cy="16019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69" name="Straight Arrow Connector 68"/>
          <p:cNvCxnSpPr>
            <a:stCxn id="66" idx="0"/>
            <a:endCxn id="63" idx="2"/>
          </p:cNvCxnSpPr>
          <p:nvPr/>
        </p:nvCxnSpPr>
        <p:spPr>
          <a:xfrm rot="16200000" flipV="1">
            <a:off x="8083173" y="3765798"/>
            <a:ext cx="443964" cy="536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74" name="Straight Arrow Connector 73"/>
          <p:cNvCxnSpPr>
            <a:stCxn id="50" idx="2"/>
            <a:endCxn id="63" idx="0"/>
          </p:cNvCxnSpPr>
          <p:nvPr/>
        </p:nvCxnSpPr>
        <p:spPr>
          <a:xfrm rot="5400000">
            <a:off x="8088600" y="3009761"/>
            <a:ext cx="432574" cy="158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85" name="TextBox 84"/>
          <p:cNvSpPr txBox="1"/>
          <p:nvPr/>
        </p:nvSpPr>
        <p:spPr>
          <a:xfrm>
            <a:off x="279810" y="3712964"/>
            <a:ext cx="6882990" cy="230896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CREATE TABLE points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   NOLOGGING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   COMPRESS FOR QUERY HIGH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   PARALLEL 96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AS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SELECT </a:t>
            </a:r>
            <a:r>
              <a:rPr lang="en-US" sz="1800" dirty="0" err="1" smtClean="0">
                <a:solidFill>
                  <a:srgbClr val="000066"/>
                </a:solidFill>
                <a:latin typeface="Courier New" pitchFamily="-111" charset="0"/>
              </a:rPr>
              <a:t>x,y,z</a:t>
            </a: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, intensity, </a:t>
            </a:r>
            <a:r>
              <a:rPr lang="en-US" sz="1800" dirty="0" err="1" smtClean="0">
                <a:solidFill>
                  <a:srgbClr val="000066"/>
                </a:solidFill>
                <a:latin typeface="Courier New" pitchFamily="-111" charset="0"/>
              </a:rPr>
              <a:t>returnval</a:t>
            </a: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,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       red, green, blue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FROM </a:t>
            </a:r>
            <a:r>
              <a:rPr lang="en-US" sz="1800" dirty="0" err="1" smtClean="0">
                <a:solidFill>
                  <a:srgbClr val="000066"/>
                </a:solidFill>
                <a:latin typeface="Courier New" pitchFamily="-111" charset="0"/>
              </a:rPr>
              <a:t>points_las_ext</a:t>
            </a: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787400"/>
            <a:ext cx="3987390" cy="1574800"/>
          </a:xfrm>
        </p:spPr>
        <p:txBody>
          <a:bodyPr/>
          <a:lstStyle/>
          <a:p>
            <a:r>
              <a:rPr lang="en-US" dirty="0" smtClean="0"/>
              <a:t>External Table Definition for CSV 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509956"/>
            <a:ext cx="5257800" cy="5509844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CREATE TABLE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points_csv_ext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(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x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y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z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intensity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returnval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red  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green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blue      NUMBER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)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FF0000"/>
                </a:solidFill>
                <a:latin typeface="Courier New" pitchFamily="-111" charset="0"/>
              </a:rPr>
              <a:t>ORGANIZATION EXTERNAL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(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 dirty="0" smtClean="0">
                <a:solidFill>
                  <a:srgbClr val="FF0000"/>
                </a:solidFill>
                <a:latin typeface="Courier New" pitchFamily="-111" charset="0"/>
              </a:rPr>
              <a:t>TYPE ORACLE_LOADER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DEFAULT DIRECTORY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-111" charset="0"/>
              </a:rPr>
              <a:t>las_data_dir</a:t>
            </a:r>
            <a:endParaRPr lang="en-US" sz="1600" dirty="0" smtClean="0">
              <a:solidFill>
                <a:srgbClr val="FF0000"/>
              </a:solidFill>
              <a:latin typeface="Courier New" pitchFamily="-111" charset="0"/>
            </a:endParaRP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ACCESS PARAMETERS (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RECORDS DELIMITED BY NEWLINE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FIELDS TERMINATED BY ",")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LOCATION (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FF0000"/>
                </a:solidFill>
                <a:latin typeface="Courier New" pitchFamily="-111" charset="0"/>
              </a:rPr>
              <a:t>   'lidar_data_01.dat',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FF0000"/>
                </a:solidFill>
                <a:latin typeface="Courier New" pitchFamily="-111" charset="0"/>
              </a:rPr>
              <a:t>   'lidar_data_02.dat’ 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)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REJECT LIMIT UNLIMITED;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3200400" y="2971800"/>
            <a:ext cx="1176644" cy="1205458"/>
          </a:xfrm>
          <a:prstGeom prst="wedgeRectCallout">
            <a:avLst>
              <a:gd name="adj1" fmla="val 100276"/>
              <a:gd name="adj2" fmla="val 115127"/>
            </a:avLst>
          </a:prstGeom>
          <a:solidFill>
            <a:srgbClr val="D9D9D9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Any number of input files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787400"/>
            <a:ext cx="3987390" cy="1574800"/>
          </a:xfrm>
        </p:spPr>
        <p:txBody>
          <a:bodyPr/>
          <a:lstStyle/>
          <a:p>
            <a:r>
              <a:rPr lang="en-US" dirty="0" smtClean="0"/>
              <a:t>External Table Definition for LAS 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509956"/>
            <a:ext cx="5257800" cy="575606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CREATE TABLE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points_las_ext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(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x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y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z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intensity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returnval</a:t>
            </a: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red  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green     NUMBER,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blue      NUMBER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)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ORGANIZATION EXTERNAL (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TYPE ORACLE_LOADER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DEFAULT DIRECTORY </a:t>
            </a:r>
            <a:r>
              <a:rPr lang="en-US" sz="1600" dirty="0" err="1" smtClean="0">
                <a:solidFill>
                  <a:srgbClr val="000066"/>
                </a:solidFill>
                <a:latin typeface="Courier New" pitchFamily="-111" charset="0"/>
              </a:rPr>
              <a:t>las_data_dir</a:t>
            </a:r>
            <a:endParaRPr lang="en-US" sz="1600" dirty="0" smtClean="0">
              <a:solidFill>
                <a:srgbClr val="000066"/>
              </a:solidFill>
              <a:latin typeface="Courier New" pitchFamily="-111" charset="0"/>
            </a:endParaRP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ACCESS PARAMETERS (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</a:t>
            </a:r>
            <a:r>
              <a:rPr lang="en-US" sz="1600" dirty="0" smtClean="0">
                <a:solidFill>
                  <a:srgbClr val="FF0000"/>
                </a:solidFill>
                <a:latin typeface="Courier New" pitchFamily="-111" charset="0"/>
              </a:rPr>
              <a:t>PREPROCESSOR '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-111" charset="0"/>
              </a:rPr>
              <a:t>preprocessor.sh</a:t>
            </a:r>
            <a:r>
              <a:rPr lang="en-US" sz="1600" dirty="0" smtClean="0">
                <a:solidFill>
                  <a:srgbClr val="FF0000"/>
                </a:solidFill>
                <a:latin typeface="Courier New" pitchFamily="-111" charset="0"/>
              </a:rPr>
              <a:t>'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RECORDS DELIMITED BY NEWLINE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  FIELDS TERMINATED BY ",")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LOCATION (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FF0000"/>
                </a:solidFill>
                <a:latin typeface="Courier New" pitchFamily="-111" charset="0"/>
              </a:rPr>
              <a:t>   'lidar_data_01.las',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FF0000"/>
                </a:solidFill>
                <a:latin typeface="Courier New" pitchFamily="-111" charset="0"/>
              </a:rPr>
              <a:t>   'lidar_data_02.las’  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)</a:t>
            </a:r>
          </a:p>
          <a:p>
            <a:pPr marL="304747" indent="-224327" algn="l" defTabSz="822325" eaLnBrk="0" hangingPunct="0">
              <a:lnSpc>
                <a:spcPct val="100000"/>
              </a:lnSpc>
              <a:spcBef>
                <a:spcPct val="0"/>
              </a:spcBef>
              <a:buClrTx/>
              <a:buSzPct val="85000"/>
              <a:defRPr/>
            </a:pPr>
            <a:r>
              <a:rPr lang="en-US" sz="1600" dirty="0" smtClean="0">
                <a:solidFill>
                  <a:srgbClr val="000066"/>
                </a:solidFill>
                <a:latin typeface="Courier New" pitchFamily="-111" charset="0"/>
              </a:rPr>
              <a:t>REJECT LIMIT UNLIMITED;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3200400" y="2971800"/>
            <a:ext cx="1176644" cy="1205458"/>
          </a:xfrm>
          <a:prstGeom prst="wedgeRectCallout">
            <a:avLst>
              <a:gd name="adj1" fmla="val 100276"/>
              <a:gd name="adj2" fmla="val 115127"/>
            </a:avLst>
          </a:prstGeom>
          <a:solidFill>
            <a:srgbClr val="D9D9D9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Any number of input files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8500756" y="2209800"/>
            <a:ext cx="1176644" cy="928459"/>
          </a:xfrm>
          <a:prstGeom prst="wedgeRectCallout">
            <a:avLst>
              <a:gd name="adj1" fmla="val -62924"/>
              <a:gd name="adj2" fmla="val 156113"/>
            </a:avLst>
          </a:prstGeom>
          <a:solidFill>
            <a:srgbClr val="D9D9D9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Filter for LAS data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>
                <a:solidFill>
                  <a:srgbClr val="FF0000"/>
                </a:solidFill>
              </a:rPr>
              <a:t>Migrating</a:t>
            </a:r>
            <a:r>
              <a:rPr lang="en-US" sz="3200"/>
              <a:t> from Earlier Release</a:t>
            </a:r>
          </a:p>
        </p:txBody>
      </p:sp>
      <p:pic>
        <p:nvPicPr>
          <p:cNvPr id="27652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Point Cloud tools</a:t>
            </a:r>
          </a:p>
        </p:txBody>
      </p:sp>
      <p:sp>
        <p:nvSpPr>
          <p:cNvPr id="146435" name="Content Placeholder 2"/>
          <p:cNvSpPr>
            <a:spLocks noGrp="1"/>
          </p:cNvSpPr>
          <p:nvPr>
            <p:ph idx="1"/>
          </p:nvPr>
        </p:nvSpPr>
        <p:spPr>
          <a:xfrm>
            <a:off x="742950" y="1412875"/>
            <a:ext cx="8166100" cy="4679950"/>
          </a:xfrm>
        </p:spPr>
        <p:txBody>
          <a:bodyPr/>
          <a:lstStyle/>
          <a:p>
            <a:r>
              <a:rPr lang="fr-FR" dirty="0" err="1">
                <a:ea typeface="ＭＳ Ｐゴシック" pitchFamily="-111" charset="-128"/>
                <a:cs typeface="ＭＳ Ｐゴシック" pitchFamily="-111" charset="-128"/>
              </a:rPr>
              <a:t>libLAS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 (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  <a:hlinkClick r:id="rId2"/>
              </a:rPr>
              <a:t>http://liblas.org/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)</a:t>
            </a:r>
          </a:p>
          <a:p>
            <a:pPr lvl="1"/>
            <a:r>
              <a:rPr lang="fr-FR" dirty="0"/>
              <a:t>Conversion </a:t>
            </a:r>
            <a:r>
              <a:rPr lang="fr-FR" dirty="0" err="1"/>
              <a:t>tools</a:t>
            </a:r>
            <a:r>
              <a:rPr lang="fr-FR" dirty="0"/>
              <a:t>, </a:t>
            </a:r>
            <a:r>
              <a:rPr lang="fr-FR" dirty="0" err="1"/>
              <a:t>including</a:t>
            </a:r>
            <a:r>
              <a:rPr lang="fr-FR" dirty="0"/>
              <a:t> las2oci</a:t>
            </a:r>
          </a:p>
          <a:p>
            <a:pPr lvl="1">
              <a:buFontTx/>
              <a:buNone/>
            </a:pPr>
            <a:endParaRPr lang="fr-FR" dirty="0"/>
          </a:p>
          <a:p>
            <a:r>
              <a:rPr lang="fr-FR" dirty="0" err="1">
                <a:ea typeface="ＭＳ Ｐゴシック" pitchFamily="-111" charset="-128"/>
                <a:cs typeface="ＭＳ Ｐゴシック" pitchFamily="-111" charset="-128"/>
              </a:rPr>
              <a:t>LAStools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fr-FR" dirty="0" smtClean="0">
                <a:ea typeface="ＭＳ Ｐゴシック" pitchFamily="-111" charset="-128"/>
                <a:cs typeface="ＭＳ Ｐゴシック" pitchFamily="-111" charset="-128"/>
              </a:rPr>
              <a:t>(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  <a:hlinkClick r:id="rId3"/>
              </a:rPr>
              <a:t>http://rapidlasso.com</a:t>
            </a:r>
            <a:r>
              <a:rPr lang="fr-FR" dirty="0" smtClean="0">
                <a:ea typeface="ＭＳ Ｐゴシック" pitchFamily="-111" charset="-128"/>
                <a:cs typeface="ＭＳ Ｐゴシック" pitchFamily="-111" charset="-128"/>
              </a:rPr>
              <a:t>)</a:t>
            </a:r>
            <a:endParaRPr lang="fr-FR" dirty="0">
              <a:ea typeface="ＭＳ Ｐゴシック" pitchFamily="-111" charset="-128"/>
              <a:cs typeface="ＭＳ Ｐゴシック" pitchFamily="-111" charset="-128"/>
            </a:endParaRPr>
          </a:p>
          <a:p>
            <a:pPr lvl="1"/>
            <a:r>
              <a:rPr lang="fr-FR" dirty="0" err="1"/>
              <a:t>Maintained</a:t>
            </a:r>
            <a:r>
              <a:rPr lang="fr-FR" dirty="0"/>
              <a:t> by Martin </a:t>
            </a:r>
            <a:r>
              <a:rPr lang="fr-FR" dirty="0" err="1"/>
              <a:t>Isenburg</a:t>
            </a:r>
            <a:r>
              <a:rPr lang="fr-FR" dirty="0"/>
              <a:t>,</a:t>
            </a:r>
            <a:r>
              <a:rPr lang="fr-FR" dirty="0" smtClean="0"/>
              <a:t> </a:t>
            </a:r>
            <a:r>
              <a:rPr lang="en-US" dirty="0" err="1" smtClean="0"/>
              <a:t>rapidlasso</a:t>
            </a:r>
            <a:r>
              <a:rPr lang="en-US" dirty="0" smtClean="0"/>
              <a:t> GmbH</a:t>
            </a:r>
          </a:p>
          <a:p>
            <a:pPr lvl="1"/>
            <a:r>
              <a:rPr lang="en-US" dirty="0"/>
              <a:t>Built on </a:t>
            </a:r>
            <a:r>
              <a:rPr lang="en-US" dirty="0" err="1"/>
              <a:t>LASlib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Rich set of processing tools: clip, merge, classify, grid, tile, …</a:t>
            </a:r>
          </a:p>
          <a:p>
            <a:pPr lvl="1"/>
            <a:r>
              <a:rPr lang="en-US" dirty="0"/>
              <a:t>Conversion tools: </a:t>
            </a:r>
            <a:r>
              <a:rPr lang="en-US" dirty="0" err="1"/>
              <a:t>las</a:t>
            </a:r>
            <a:r>
              <a:rPr lang="en-US" dirty="0"/>
              <a:t> to DEM, tin, shape, …</a:t>
            </a:r>
          </a:p>
          <a:p>
            <a:pPr lvl="1"/>
            <a:r>
              <a:rPr lang="en-US" dirty="0"/>
              <a:t>Simple viewer and simple </a:t>
            </a:r>
            <a:r>
              <a:rPr lang="en-US" dirty="0" err="1"/>
              <a:t>gui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See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  <a:hlinkClick r:id="rId4"/>
              </a:rPr>
              <a:t>http://liblas.org/lastools.html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for details on the relationship between </a:t>
            </a:r>
            <a:r>
              <a:rPr lang="en-US" dirty="0" err="1">
                <a:ea typeface="ＭＳ Ｐゴシック" pitchFamily="-111" charset="-128"/>
                <a:cs typeface="ＭＳ Ｐゴシック" pitchFamily="-111" charset="-128"/>
              </a:rPr>
              <a:t>libLAS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and </a:t>
            </a:r>
            <a:r>
              <a:rPr lang="en-US" dirty="0" err="1">
                <a:ea typeface="ＭＳ Ｐゴシック" pitchFamily="-111" charset="-128"/>
                <a:cs typeface="ＭＳ Ｐゴシック" pitchFamily="-111" charset="-128"/>
              </a:rPr>
              <a:t>LAStools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lvl="1"/>
            <a:endParaRPr lang="fr-FR" dirty="0"/>
          </a:p>
        </p:txBody>
      </p:sp>
      <p:pic>
        <p:nvPicPr>
          <p:cNvPr id="4" name="Picture 5" descr="capture1.bm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42875"/>
            <a:ext cx="2076450" cy="7715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46437" name="Picture 4" descr="417541_398519100210540_1698085154_a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7200" y="1066800"/>
            <a:ext cx="1676400" cy="157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0" y="2971800"/>
            <a:ext cx="1625600" cy="16256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Point Cloud tools</a:t>
            </a:r>
          </a:p>
        </p:txBody>
      </p:sp>
      <p:sp>
        <p:nvSpPr>
          <p:cNvPr id="147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PDAL (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  <a:hlinkClick r:id="rId2"/>
              </a:rPr>
              <a:t>http://pointcloud.org/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</a:t>
            </a:r>
          </a:p>
          <a:p>
            <a:pPr lvl="1"/>
            <a:r>
              <a:rPr lang="en-US" dirty="0"/>
              <a:t>Point Data Abstraction Library, analogous to GDAL</a:t>
            </a:r>
          </a:p>
          <a:p>
            <a:pPr lvl="1"/>
            <a:r>
              <a:rPr lang="en-US" dirty="0"/>
              <a:t>Data transformation and data access</a:t>
            </a:r>
          </a:p>
          <a:p>
            <a:pPr lvl="1"/>
            <a:r>
              <a:rPr lang="en-US" dirty="0"/>
              <a:t>Abstract processing from storage</a:t>
            </a:r>
            <a:endParaRPr lang="en-US" dirty="0" smtClean="0"/>
          </a:p>
          <a:p>
            <a:pPr lvl="1"/>
            <a:r>
              <a:rPr lang="en-US" dirty="0" smtClean="0"/>
              <a:t>Version 1.0 released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hlinkClick r:id="rId3"/>
              </a:rPr>
              <a:t>http://www.laszip.org</a:t>
            </a:r>
            <a:r>
              <a:rPr lang="en-US" dirty="0" smtClean="0"/>
              <a:t> has pointers to many sources of public </a:t>
            </a:r>
            <a:r>
              <a:rPr lang="en-US" dirty="0" err="1" smtClean="0"/>
              <a:t>LiDAR</a:t>
            </a:r>
            <a:r>
              <a:rPr lang="en-US" dirty="0" smtClean="0"/>
              <a:t> data</a:t>
            </a:r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50532" name="Picture 4" descr="C:\Temp\capture1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05750" y="260350"/>
            <a:ext cx="1673225" cy="75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48483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/>
              <a:t>Triangulated Irregular Networks (TINs)</a:t>
            </a:r>
          </a:p>
        </p:txBody>
      </p:sp>
      <p:pic>
        <p:nvPicPr>
          <p:cNvPr id="148484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485" name="Picture 51" descr="C:\ravi\spatial\3-d\ppt\tin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714375"/>
            <a:ext cx="2309812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Triangulated Irregular Networks (</a:t>
            </a:r>
            <a:r>
              <a:rPr lang="en-US" dirty="0" err="1" smtClean="0"/>
              <a:t>TINs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Representation of surfaces / terrains</a:t>
            </a:r>
          </a:p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Contains a network of irregularly placed triangles</a:t>
            </a:r>
          </a:p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Each point (triangle node) has X, Y and Z coordinates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164146" y="6556248"/>
            <a:ext cx="310180" cy="182880"/>
          </a:xfrm>
          <a:prstGeom prst="rect">
            <a:avLst/>
          </a:prstGeom>
        </p:spPr>
        <p:txBody>
          <a:bodyPr/>
          <a:lstStyle/>
          <a:p>
            <a:fld id="{C51EAA63-D034-42AE-91FA-B13B9518C7BE}" type="slidenum">
              <a:rPr lang="en-US" smtClean="0"/>
              <a:pPr/>
              <a:t>123</a:t>
            </a:fld>
            <a:endParaRPr lang="en-US" dirty="0"/>
          </a:p>
        </p:txBody>
      </p:sp>
      <p:graphicFrame>
        <p:nvGraphicFramePr>
          <p:cNvPr id="6" name="Group 4"/>
          <p:cNvGraphicFramePr>
            <a:graphicFrameLocks noGrp="1"/>
          </p:cNvGraphicFramePr>
          <p:nvPr/>
        </p:nvGraphicFramePr>
        <p:xfrm>
          <a:off x="3590570" y="3429001"/>
          <a:ext cx="2662931" cy="2694432"/>
        </p:xfrm>
        <a:graphic>
          <a:graphicData uri="http://schemas.openxmlformats.org/drawingml/2006/table">
            <a:tbl>
              <a:tblPr/>
              <a:tblGrid>
                <a:gridCol w="772818"/>
                <a:gridCol w="651540"/>
                <a:gridCol w="681215"/>
                <a:gridCol w="557358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Node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No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X</a:t>
                      </a:r>
                    </a:p>
                  </a:txBody>
                  <a:tcPr marL="74314" marR="743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Y</a:t>
                      </a:r>
                    </a:p>
                  </a:txBody>
                  <a:tcPr marL="74314" marR="743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Z</a:t>
                      </a:r>
                    </a:p>
                  </a:txBody>
                  <a:tcPr marL="74314" marR="743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15.33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6.32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3.5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30.25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6.65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5.2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10.43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5.19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6.1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4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14.65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9.72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4.0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5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16.53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5.36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3.6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6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21.22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2.23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2.3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: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51" descr="C:\ravi\spatial\3-d\ppt\tin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996" y="3352800"/>
            <a:ext cx="2457792" cy="27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6501216" y="3901442"/>
          <a:ext cx="2910646" cy="1737360"/>
        </p:xfrm>
        <a:graphic>
          <a:graphicData uri="http://schemas.openxmlformats.org/drawingml/2006/table">
            <a:tbl>
              <a:tblPr/>
              <a:tblGrid>
                <a:gridCol w="890184"/>
                <a:gridCol w="685800"/>
                <a:gridCol w="685800"/>
                <a:gridCol w="648862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Triangle No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Node 1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Node 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Node 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6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</a:t>
                      </a: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6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5</a:t>
                      </a: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</a:t>
                      </a: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6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: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74314" marR="743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Storage Model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Separates logical from physical structures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Logical structures</a:t>
            </a:r>
          </a:p>
          <a:p>
            <a:pPr lvl="1"/>
            <a:r>
              <a:rPr lang="en-US"/>
              <a:t>Tables containing an </a:t>
            </a:r>
            <a:r>
              <a:rPr lang="en-US">
                <a:solidFill>
                  <a:schemeClr val="accent1"/>
                </a:solidFill>
              </a:rPr>
              <a:t>SDO_TIN</a:t>
            </a:r>
            <a:r>
              <a:rPr lang="en-US"/>
              <a:t> column</a:t>
            </a:r>
          </a:p>
          <a:p>
            <a:pPr lvl="1"/>
            <a:r>
              <a:rPr lang="en-US"/>
              <a:t>Contains metadata and footprint</a:t>
            </a:r>
          </a:p>
          <a:p>
            <a:pPr lvl="1"/>
            <a:r>
              <a:rPr lang="en-US"/>
              <a:t>Also contains a pointer to a TIN block table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Physical structures</a:t>
            </a:r>
          </a:p>
          <a:p>
            <a:pPr lvl="1"/>
            <a:r>
              <a:rPr lang="en-US"/>
              <a:t>“Block tables”</a:t>
            </a:r>
          </a:p>
          <a:p>
            <a:pPr lvl="1"/>
            <a:r>
              <a:rPr lang="en-US"/>
              <a:t>Contain points and triangles</a:t>
            </a:r>
          </a:p>
          <a:p>
            <a:pPr lvl="1"/>
            <a:r>
              <a:rPr lang="en-US"/>
              <a:t>Can be very large</a:t>
            </a:r>
          </a:p>
          <a:p>
            <a:pPr lvl="1"/>
            <a:r>
              <a:rPr lang="en-US"/>
              <a:t>Structure defined in </a:t>
            </a:r>
            <a:r>
              <a:rPr lang="en-US">
                <a:solidFill>
                  <a:schemeClr val="accent1"/>
                </a:solidFill>
              </a:rPr>
              <a:t>SDO_TIN_BLK </a:t>
            </a:r>
            <a:r>
              <a:rPr lang="en-US"/>
              <a:t>object type 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1" charset="-128"/>
                <a:cs typeface="ＭＳ Ｐゴシック" pitchFamily="-111" charset="-128"/>
              </a:rPr>
              <a:t>Storage Model</a:t>
            </a:r>
          </a:p>
        </p:txBody>
      </p:sp>
      <p:sp>
        <p:nvSpPr>
          <p:cNvPr id="152579" name="Text Box 3"/>
          <p:cNvSpPr txBox="1">
            <a:spLocks noChangeArrowheads="1"/>
          </p:cNvSpPr>
          <p:nvPr/>
        </p:nvSpPr>
        <p:spPr bwMode="auto">
          <a:xfrm>
            <a:off x="1676400" y="22717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1</a:t>
            </a: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1676400" y="2590800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2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1676400" y="2895600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3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1676400" y="3200400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4</a:t>
            </a:r>
          </a:p>
        </p:txBody>
      </p:sp>
      <p:sp>
        <p:nvSpPr>
          <p:cNvPr id="152583" name="Rectangle 7"/>
          <p:cNvSpPr>
            <a:spLocks noChangeArrowheads="1"/>
          </p:cNvSpPr>
          <p:nvPr/>
        </p:nvSpPr>
        <p:spPr bwMode="auto">
          <a:xfrm>
            <a:off x="1676400" y="1873250"/>
            <a:ext cx="11112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TIN table</a:t>
            </a:r>
            <a:endParaRPr lang="en-GB" sz="1800" b="0"/>
          </a:p>
        </p:txBody>
      </p:sp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4648200" y="22860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1 blocks</a:t>
            </a:r>
          </a:p>
        </p:txBody>
      </p:sp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65532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67818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87" name="Rectangle 11"/>
          <p:cNvSpPr>
            <a:spLocks noChangeArrowheads="1"/>
          </p:cNvSpPr>
          <p:nvPr/>
        </p:nvSpPr>
        <p:spPr bwMode="auto">
          <a:xfrm>
            <a:off x="70104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72390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89" name="Rectangle 13"/>
          <p:cNvSpPr>
            <a:spLocks noChangeArrowheads="1"/>
          </p:cNvSpPr>
          <p:nvPr/>
        </p:nvSpPr>
        <p:spPr bwMode="auto">
          <a:xfrm>
            <a:off x="74676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90" name="Text Box 14"/>
          <p:cNvSpPr txBox="1">
            <a:spLocks noChangeArrowheads="1"/>
          </p:cNvSpPr>
          <p:nvPr/>
        </p:nvSpPr>
        <p:spPr bwMode="auto">
          <a:xfrm>
            <a:off x="4648200" y="25908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2 blocks</a:t>
            </a:r>
          </a:p>
        </p:txBody>
      </p:sp>
      <p:sp>
        <p:nvSpPr>
          <p:cNvPr id="152591" name="Rectangle 15"/>
          <p:cNvSpPr>
            <a:spLocks noChangeArrowheads="1"/>
          </p:cNvSpPr>
          <p:nvPr/>
        </p:nvSpPr>
        <p:spPr bwMode="auto">
          <a:xfrm>
            <a:off x="65532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67818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93" name="Rectangle 17"/>
          <p:cNvSpPr>
            <a:spLocks noChangeArrowheads="1"/>
          </p:cNvSpPr>
          <p:nvPr/>
        </p:nvSpPr>
        <p:spPr bwMode="auto">
          <a:xfrm>
            <a:off x="70104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94" name="Rectangle 18"/>
          <p:cNvSpPr>
            <a:spLocks noChangeArrowheads="1"/>
          </p:cNvSpPr>
          <p:nvPr/>
        </p:nvSpPr>
        <p:spPr bwMode="auto">
          <a:xfrm>
            <a:off x="72390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95" name="Rectangle 19"/>
          <p:cNvSpPr>
            <a:spLocks noChangeArrowheads="1"/>
          </p:cNvSpPr>
          <p:nvPr/>
        </p:nvSpPr>
        <p:spPr bwMode="auto">
          <a:xfrm>
            <a:off x="74676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596" name="Rectangle 20"/>
          <p:cNvSpPr>
            <a:spLocks noChangeArrowheads="1"/>
          </p:cNvSpPr>
          <p:nvPr/>
        </p:nvSpPr>
        <p:spPr bwMode="auto">
          <a:xfrm>
            <a:off x="4648200" y="1874838"/>
            <a:ext cx="18224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TIN blocks table</a:t>
            </a:r>
            <a:endParaRPr lang="en-GB" sz="1800" b="0"/>
          </a:p>
        </p:txBody>
      </p:sp>
      <p:sp>
        <p:nvSpPr>
          <p:cNvPr id="152597" name="Line 21"/>
          <p:cNvSpPr>
            <a:spLocks noChangeShapeType="1"/>
          </p:cNvSpPr>
          <p:nvPr/>
        </p:nvSpPr>
        <p:spPr bwMode="auto">
          <a:xfrm>
            <a:off x="3048000" y="24384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98" name="Text Box 22"/>
          <p:cNvSpPr txBox="1">
            <a:spLocks noChangeArrowheads="1"/>
          </p:cNvSpPr>
          <p:nvPr/>
        </p:nvSpPr>
        <p:spPr bwMode="auto">
          <a:xfrm>
            <a:off x="4648200" y="28956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3 blocks</a:t>
            </a:r>
          </a:p>
        </p:txBody>
      </p:sp>
      <p:sp>
        <p:nvSpPr>
          <p:cNvPr id="152599" name="Rectangle 23"/>
          <p:cNvSpPr>
            <a:spLocks noChangeArrowheads="1"/>
          </p:cNvSpPr>
          <p:nvPr/>
        </p:nvSpPr>
        <p:spPr bwMode="auto">
          <a:xfrm>
            <a:off x="65532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00" name="Rectangle 24"/>
          <p:cNvSpPr>
            <a:spLocks noChangeArrowheads="1"/>
          </p:cNvSpPr>
          <p:nvPr/>
        </p:nvSpPr>
        <p:spPr bwMode="auto">
          <a:xfrm>
            <a:off x="67818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01" name="Rectangle 25"/>
          <p:cNvSpPr>
            <a:spLocks noChangeArrowheads="1"/>
          </p:cNvSpPr>
          <p:nvPr/>
        </p:nvSpPr>
        <p:spPr bwMode="auto">
          <a:xfrm>
            <a:off x="70104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02" name="Rectangle 26"/>
          <p:cNvSpPr>
            <a:spLocks noChangeArrowheads="1"/>
          </p:cNvSpPr>
          <p:nvPr/>
        </p:nvSpPr>
        <p:spPr bwMode="auto">
          <a:xfrm>
            <a:off x="72390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03" name="Rectangle 27"/>
          <p:cNvSpPr>
            <a:spLocks noChangeArrowheads="1"/>
          </p:cNvSpPr>
          <p:nvPr/>
        </p:nvSpPr>
        <p:spPr bwMode="auto">
          <a:xfrm>
            <a:off x="74676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04" name="Text Box 28"/>
          <p:cNvSpPr txBox="1">
            <a:spLocks noChangeArrowheads="1"/>
          </p:cNvSpPr>
          <p:nvPr/>
        </p:nvSpPr>
        <p:spPr bwMode="auto">
          <a:xfrm>
            <a:off x="4648200" y="32004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4 blocks</a:t>
            </a:r>
          </a:p>
        </p:txBody>
      </p:sp>
      <p:sp>
        <p:nvSpPr>
          <p:cNvPr id="152605" name="Rectangle 29"/>
          <p:cNvSpPr>
            <a:spLocks noChangeArrowheads="1"/>
          </p:cNvSpPr>
          <p:nvPr/>
        </p:nvSpPr>
        <p:spPr bwMode="auto">
          <a:xfrm>
            <a:off x="6553200" y="32766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06" name="Rectangle 30"/>
          <p:cNvSpPr>
            <a:spLocks noChangeArrowheads="1"/>
          </p:cNvSpPr>
          <p:nvPr/>
        </p:nvSpPr>
        <p:spPr bwMode="auto">
          <a:xfrm>
            <a:off x="6781800" y="32766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07" name="Rectangle 31"/>
          <p:cNvSpPr>
            <a:spLocks noChangeArrowheads="1"/>
          </p:cNvSpPr>
          <p:nvPr/>
        </p:nvSpPr>
        <p:spPr bwMode="auto">
          <a:xfrm>
            <a:off x="7010400" y="32766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08" name="Rectangle 32"/>
          <p:cNvSpPr>
            <a:spLocks noChangeArrowheads="1"/>
          </p:cNvSpPr>
          <p:nvPr/>
        </p:nvSpPr>
        <p:spPr bwMode="auto">
          <a:xfrm>
            <a:off x="7239000" y="32766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09" name="Rectangle 33"/>
          <p:cNvSpPr>
            <a:spLocks noChangeArrowheads="1"/>
          </p:cNvSpPr>
          <p:nvPr/>
        </p:nvSpPr>
        <p:spPr bwMode="auto">
          <a:xfrm>
            <a:off x="7467600" y="32766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10" name="Text Box 34"/>
          <p:cNvSpPr txBox="1">
            <a:spLocks noChangeArrowheads="1"/>
          </p:cNvSpPr>
          <p:nvPr/>
        </p:nvSpPr>
        <p:spPr bwMode="auto">
          <a:xfrm>
            <a:off x="4648200" y="35052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5 blocks</a:t>
            </a:r>
          </a:p>
        </p:txBody>
      </p:sp>
      <p:sp>
        <p:nvSpPr>
          <p:cNvPr id="152611" name="Rectangle 35"/>
          <p:cNvSpPr>
            <a:spLocks noChangeArrowheads="1"/>
          </p:cNvSpPr>
          <p:nvPr/>
        </p:nvSpPr>
        <p:spPr bwMode="auto">
          <a:xfrm>
            <a:off x="6553200" y="35814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12" name="Rectangle 36"/>
          <p:cNvSpPr>
            <a:spLocks noChangeArrowheads="1"/>
          </p:cNvSpPr>
          <p:nvPr/>
        </p:nvSpPr>
        <p:spPr bwMode="auto">
          <a:xfrm>
            <a:off x="6781800" y="35814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13" name="Rectangle 37"/>
          <p:cNvSpPr>
            <a:spLocks noChangeArrowheads="1"/>
          </p:cNvSpPr>
          <p:nvPr/>
        </p:nvSpPr>
        <p:spPr bwMode="auto">
          <a:xfrm>
            <a:off x="7010400" y="35814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14" name="Rectangle 38"/>
          <p:cNvSpPr>
            <a:spLocks noChangeArrowheads="1"/>
          </p:cNvSpPr>
          <p:nvPr/>
        </p:nvSpPr>
        <p:spPr bwMode="auto">
          <a:xfrm>
            <a:off x="7239000" y="35814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15" name="Rectangle 39"/>
          <p:cNvSpPr>
            <a:spLocks noChangeArrowheads="1"/>
          </p:cNvSpPr>
          <p:nvPr/>
        </p:nvSpPr>
        <p:spPr bwMode="auto">
          <a:xfrm>
            <a:off x="7467600" y="35814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16" name="Text Box 40"/>
          <p:cNvSpPr txBox="1">
            <a:spLocks noChangeArrowheads="1"/>
          </p:cNvSpPr>
          <p:nvPr/>
        </p:nvSpPr>
        <p:spPr bwMode="auto">
          <a:xfrm>
            <a:off x="4648200" y="38100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6 blocks</a:t>
            </a:r>
          </a:p>
        </p:txBody>
      </p:sp>
      <p:sp>
        <p:nvSpPr>
          <p:cNvPr id="152617" name="Rectangle 41"/>
          <p:cNvSpPr>
            <a:spLocks noChangeArrowheads="1"/>
          </p:cNvSpPr>
          <p:nvPr/>
        </p:nvSpPr>
        <p:spPr bwMode="auto">
          <a:xfrm>
            <a:off x="6553200" y="3886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18" name="Rectangle 42"/>
          <p:cNvSpPr>
            <a:spLocks noChangeArrowheads="1"/>
          </p:cNvSpPr>
          <p:nvPr/>
        </p:nvSpPr>
        <p:spPr bwMode="auto">
          <a:xfrm>
            <a:off x="6781800" y="3886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19" name="Rectangle 43"/>
          <p:cNvSpPr>
            <a:spLocks noChangeArrowheads="1"/>
          </p:cNvSpPr>
          <p:nvPr/>
        </p:nvSpPr>
        <p:spPr bwMode="auto">
          <a:xfrm>
            <a:off x="7010400" y="3886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20" name="Rectangle 44"/>
          <p:cNvSpPr>
            <a:spLocks noChangeArrowheads="1"/>
          </p:cNvSpPr>
          <p:nvPr/>
        </p:nvSpPr>
        <p:spPr bwMode="auto">
          <a:xfrm>
            <a:off x="7239000" y="3886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21" name="Rectangle 45"/>
          <p:cNvSpPr>
            <a:spLocks noChangeArrowheads="1"/>
          </p:cNvSpPr>
          <p:nvPr/>
        </p:nvSpPr>
        <p:spPr bwMode="auto">
          <a:xfrm>
            <a:off x="7467600" y="3886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2622" name="Text Box 46"/>
          <p:cNvSpPr txBox="1">
            <a:spLocks noChangeArrowheads="1"/>
          </p:cNvSpPr>
          <p:nvPr/>
        </p:nvSpPr>
        <p:spPr bwMode="auto">
          <a:xfrm>
            <a:off x="1676400" y="3505200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5</a:t>
            </a:r>
          </a:p>
        </p:txBody>
      </p:sp>
      <p:sp>
        <p:nvSpPr>
          <p:cNvPr id="152623" name="Text Box 47"/>
          <p:cNvSpPr txBox="1">
            <a:spLocks noChangeArrowheads="1"/>
          </p:cNvSpPr>
          <p:nvPr/>
        </p:nvSpPr>
        <p:spPr bwMode="auto">
          <a:xfrm>
            <a:off x="1676400" y="3810000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6</a:t>
            </a:r>
          </a:p>
        </p:txBody>
      </p:sp>
      <p:sp>
        <p:nvSpPr>
          <p:cNvPr id="152624" name="Line 48"/>
          <p:cNvSpPr>
            <a:spLocks noChangeShapeType="1"/>
          </p:cNvSpPr>
          <p:nvPr/>
        </p:nvSpPr>
        <p:spPr bwMode="auto">
          <a:xfrm>
            <a:off x="3048000" y="27432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25" name="Line 49"/>
          <p:cNvSpPr>
            <a:spLocks noChangeShapeType="1"/>
          </p:cNvSpPr>
          <p:nvPr/>
        </p:nvSpPr>
        <p:spPr bwMode="auto">
          <a:xfrm>
            <a:off x="3048000" y="30480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26" name="Line 50"/>
          <p:cNvSpPr>
            <a:spLocks noChangeShapeType="1"/>
          </p:cNvSpPr>
          <p:nvPr/>
        </p:nvSpPr>
        <p:spPr bwMode="auto">
          <a:xfrm>
            <a:off x="3048000" y="33528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27" name="Line 51"/>
          <p:cNvSpPr>
            <a:spLocks noChangeShapeType="1"/>
          </p:cNvSpPr>
          <p:nvPr/>
        </p:nvSpPr>
        <p:spPr bwMode="auto">
          <a:xfrm>
            <a:off x="3048000" y="36576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28" name="Line 52"/>
          <p:cNvSpPr>
            <a:spLocks noChangeShapeType="1"/>
          </p:cNvSpPr>
          <p:nvPr/>
        </p:nvSpPr>
        <p:spPr bwMode="auto">
          <a:xfrm>
            <a:off x="3048000" y="39624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1" charset="-128"/>
                <a:cs typeface="ＭＳ Ｐゴシック" pitchFamily="-111" charset="-128"/>
              </a:rPr>
              <a:t>Storage Model</a:t>
            </a:r>
          </a:p>
        </p:txBody>
      </p:sp>
      <p:sp>
        <p:nvSpPr>
          <p:cNvPr id="153603" name="Text Box 3"/>
          <p:cNvSpPr txBox="1">
            <a:spLocks noChangeArrowheads="1"/>
          </p:cNvSpPr>
          <p:nvPr/>
        </p:nvSpPr>
        <p:spPr bwMode="auto">
          <a:xfrm>
            <a:off x="1676400" y="2714625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1</a:t>
            </a:r>
          </a:p>
        </p:txBody>
      </p:sp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1676400" y="30337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2</a:t>
            </a:r>
          </a:p>
        </p:txBody>
      </p:sp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1676400" y="33385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3</a:t>
            </a:r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1676400" y="36433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4</a:t>
            </a:r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1676400" y="2316163"/>
            <a:ext cx="11112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TIN table</a:t>
            </a:r>
            <a:endParaRPr lang="en-GB" sz="1800" b="0"/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648200" y="22860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1 blocks</a:t>
            </a:r>
          </a:p>
        </p:txBody>
      </p:sp>
      <p:sp>
        <p:nvSpPr>
          <p:cNvPr id="153609" name="Rectangle 9"/>
          <p:cNvSpPr>
            <a:spLocks noChangeArrowheads="1"/>
          </p:cNvSpPr>
          <p:nvPr/>
        </p:nvSpPr>
        <p:spPr bwMode="auto">
          <a:xfrm>
            <a:off x="65532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10" name="Rectangle 10"/>
          <p:cNvSpPr>
            <a:spLocks noChangeArrowheads="1"/>
          </p:cNvSpPr>
          <p:nvPr/>
        </p:nvSpPr>
        <p:spPr bwMode="auto">
          <a:xfrm>
            <a:off x="67818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11" name="Rectangle 11"/>
          <p:cNvSpPr>
            <a:spLocks noChangeArrowheads="1"/>
          </p:cNvSpPr>
          <p:nvPr/>
        </p:nvSpPr>
        <p:spPr bwMode="auto">
          <a:xfrm>
            <a:off x="70104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72390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13" name="Rectangle 13"/>
          <p:cNvSpPr>
            <a:spLocks noChangeArrowheads="1"/>
          </p:cNvSpPr>
          <p:nvPr/>
        </p:nvSpPr>
        <p:spPr bwMode="auto">
          <a:xfrm>
            <a:off x="74676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14" name="Text Box 14"/>
          <p:cNvSpPr txBox="1">
            <a:spLocks noChangeArrowheads="1"/>
          </p:cNvSpPr>
          <p:nvPr/>
        </p:nvSpPr>
        <p:spPr bwMode="auto">
          <a:xfrm>
            <a:off x="4648200" y="25908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2 blocks</a:t>
            </a:r>
          </a:p>
        </p:txBody>
      </p:sp>
      <p:sp>
        <p:nvSpPr>
          <p:cNvPr id="153615" name="Rectangle 15"/>
          <p:cNvSpPr>
            <a:spLocks noChangeArrowheads="1"/>
          </p:cNvSpPr>
          <p:nvPr/>
        </p:nvSpPr>
        <p:spPr bwMode="auto">
          <a:xfrm>
            <a:off x="65532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16" name="Rectangle 16"/>
          <p:cNvSpPr>
            <a:spLocks noChangeArrowheads="1"/>
          </p:cNvSpPr>
          <p:nvPr/>
        </p:nvSpPr>
        <p:spPr bwMode="auto">
          <a:xfrm>
            <a:off x="67818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17" name="Rectangle 17"/>
          <p:cNvSpPr>
            <a:spLocks noChangeArrowheads="1"/>
          </p:cNvSpPr>
          <p:nvPr/>
        </p:nvSpPr>
        <p:spPr bwMode="auto">
          <a:xfrm>
            <a:off x="70104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18" name="Rectangle 18"/>
          <p:cNvSpPr>
            <a:spLocks noChangeArrowheads="1"/>
          </p:cNvSpPr>
          <p:nvPr/>
        </p:nvSpPr>
        <p:spPr bwMode="auto">
          <a:xfrm>
            <a:off x="72390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19" name="Rectangle 19"/>
          <p:cNvSpPr>
            <a:spLocks noChangeArrowheads="1"/>
          </p:cNvSpPr>
          <p:nvPr/>
        </p:nvSpPr>
        <p:spPr bwMode="auto">
          <a:xfrm>
            <a:off x="74676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20" name="Rectangle 20"/>
          <p:cNvSpPr>
            <a:spLocks noChangeArrowheads="1"/>
          </p:cNvSpPr>
          <p:nvPr/>
        </p:nvSpPr>
        <p:spPr bwMode="auto">
          <a:xfrm>
            <a:off x="4572000" y="1874838"/>
            <a:ext cx="20129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TIN blocks table 1</a:t>
            </a:r>
            <a:endParaRPr lang="en-GB" sz="1800" b="0"/>
          </a:p>
        </p:txBody>
      </p:sp>
      <p:sp>
        <p:nvSpPr>
          <p:cNvPr id="153621" name="Line 21"/>
          <p:cNvSpPr>
            <a:spLocks noChangeShapeType="1"/>
          </p:cNvSpPr>
          <p:nvPr/>
        </p:nvSpPr>
        <p:spPr bwMode="auto">
          <a:xfrm flipV="1">
            <a:off x="3048000" y="24384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22" name="Text Box 22"/>
          <p:cNvSpPr txBox="1">
            <a:spLocks noChangeArrowheads="1"/>
          </p:cNvSpPr>
          <p:nvPr/>
        </p:nvSpPr>
        <p:spPr bwMode="auto">
          <a:xfrm>
            <a:off x="4648200" y="28956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3 blocks</a:t>
            </a:r>
          </a:p>
        </p:txBody>
      </p:sp>
      <p:sp>
        <p:nvSpPr>
          <p:cNvPr id="153623" name="Rectangle 23"/>
          <p:cNvSpPr>
            <a:spLocks noChangeArrowheads="1"/>
          </p:cNvSpPr>
          <p:nvPr/>
        </p:nvSpPr>
        <p:spPr bwMode="auto">
          <a:xfrm>
            <a:off x="65532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24" name="Rectangle 24"/>
          <p:cNvSpPr>
            <a:spLocks noChangeArrowheads="1"/>
          </p:cNvSpPr>
          <p:nvPr/>
        </p:nvSpPr>
        <p:spPr bwMode="auto">
          <a:xfrm>
            <a:off x="67818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25" name="Rectangle 25"/>
          <p:cNvSpPr>
            <a:spLocks noChangeArrowheads="1"/>
          </p:cNvSpPr>
          <p:nvPr/>
        </p:nvSpPr>
        <p:spPr bwMode="auto">
          <a:xfrm>
            <a:off x="70104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26" name="Rectangle 26"/>
          <p:cNvSpPr>
            <a:spLocks noChangeArrowheads="1"/>
          </p:cNvSpPr>
          <p:nvPr/>
        </p:nvSpPr>
        <p:spPr bwMode="auto">
          <a:xfrm>
            <a:off x="72390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27" name="Rectangle 27"/>
          <p:cNvSpPr>
            <a:spLocks noChangeArrowheads="1"/>
          </p:cNvSpPr>
          <p:nvPr/>
        </p:nvSpPr>
        <p:spPr bwMode="auto">
          <a:xfrm>
            <a:off x="74676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28" name="Text Box 28"/>
          <p:cNvSpPr txBox="1">
            <a:spLocks noChangeArrowheads="1"/>
          </p:cNvSpPr>
          <p:nvPr/>
        </p:nvSpPr>
        <p:spPr bwMode="auto">
          <a:xfrm>
            <a:off x="4648200" y="41005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4 blocks</a:t>
            </a:r>
          </a:p>
        </p:txBody>
      </p:sp>
      <p:sp>
        <p:nvSpPr>
          <p:cNvPr id="153629" name="Text Box 29"/>
          <p:cNvSpPr txBox="1">
            <a:spLocks noChangeArrowheads="1"/>
          </p:cNvSpPr>
          <p:nvPr/>
        </p:nvSpPr>
        <p:spPr bwMode="auto">
          <a:xfrm>
            <a:off x="4648200" y="44053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5 blocks</a:t>
            </a:r>
          </a:p>
        </p:txBody>
      </p:sp>
      <p:sp>
        <p:nvSpPr>
          <p:cNvPr id="153630" name="Text Box 30"/>
          <p:cNvSpPr txBox="1">
            <a:spLocks noChangeArrowheads="1"/>
          </p:cNvSpPr>
          <p:nvPr/>
        </p:nvSpPr>
        <p:spPr bwMode="auto">
          <a:xfrm>
            <a:off x="4648200" y="47101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6 blocks</a:t>
            </a:r>
          </a:p>
        </p:txBody>
      </p:sp>
      <p:sp>
        <p:nvSpPr>
          <p:cNvPr id="153631" name="Text Box 31"/>
          <p:cNvSpPr txBox="1">
            <a:spLocks noChangeArrowheads="1"/>
          </p:cNvSpPr>
          <p:nvPr/>
        </p:nvSpPr>
        <p:spPr bwMode="auto">
          <a:xfrm>
            <a:off x="1676400" y="39481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5</a:t>
            </a:r>
          </a:p>
        </p:txBody>
      </p:sp>
      <p:sp>
        <p:nvSpPr>
          <p:cNvPr id="153632" name="Text Box 32"/>
          <p:cNvSpPr txBox="1">
            <a:spLocks noChangeArrowheads="1"/>
          </p:cNvSpPr>
          <p:nvPr/>
        </p:nvSpPr>
        <p:spPr bwMode="auto">
          <a:xfrm>
            <a:off x="1676400" y="42529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6</a:t>
            </a:r>
          </a:p>
        </p:txBody>
      </p:sp>
      <p:sp>
        <p:nvSpPr>
          <p:cNvPr id="153633" name="Line 33"/>
          <p:cNvSpPr>
            <a:spLocks noChangeShapeType="1"/>
          </p:cNvSpPr>
          <p:nvPr/>
        </p:nvSpPr>
        <p:spPr bwMode="auto">
          <a:xfrm flipV="1">
            <a:off x="3048000" y="27432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4" name="Line 34"/>
          <p:cNvSpPr>
            <a:spLocks noChangeShapeType="1"/>
          </p:cNvSpPr>
          <p:nvPr/>
        </p:nvSpPr>
        <p:spPr bwMode="auto">
          <a:xfrm flipV="1">
            <a:off x="3048000" y="30480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5" name="Line 35"/>
          <p:cNvSpPr>
            <a:spLocks noChangeShapeType="1"/>
          </p:cNvSpPr>
          <p:nvPr/>
        </p:nvSpPr>
        <p:spPr bwMode="auto">
          <a:xfrm>
            <a:off x="3048000" y="38100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6" name="Line 36"/>
          <p:cNvSpPr>
            <a:spLocks noChangeShapeType="1"/>
          </p:cNvSpPr>
          <p:nvPr/>
        </p:nvSpPr>
        <p:spPr bwMode="auto">
          <a:xfrm>
            <a:off x="3048000" y="41148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7" name="Line 37"/>
          <p:cNvSpPr>
            <a:spLocks noChangeShapeType="1"/>
          </p:cNvSpPr>
          <p:nvPr/>
        </p:nvSpPr>
        <p:spPr bwMode="auto">
          <a:xfrm>
            <a:off x="3048000" y="44196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8" name="Rectangle 38"/>
          <p:cNvSpPr>
            <a:spLocks noChangeArrowheads="1"/>
          </p:cNvSpPr>
          <p:nvPr/>
        </p:nvSpPr>
        <p:spPr bwMode="auto">
          <a:xfrm>
            <a:off x="4572000" y="3657600"/>
            <a:ext cx="20129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TIN blocks table 2</a:t>
            </a:r>
            <a:endParaRPr lang="en-GB" sz="1800" b="0"/>
          </a:p>
        </p:txBody>
      </p:sp>
      <p:sp>
        <p:nvSpPr>
          <p:cNvPr id="153639" name="Rectangle 39"/>
          <p:cNvSpPr>
            <a:spLocks noChangeArrowheads="1"/>
          </p:cNvSpPr>
          <p:nvPr/>
        </p:nvSpPr>
        <p:spPr bwMode="auto">
          <a:xfrm>
            <a:off x="6477000" y="41910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40" name="Rectangle 40"/>
          <p:cNvSpPr>
            <a:spLocks noChangeArrowheads="1"/>
          </p:cNvSpPr>
          <p:nvPr/>
        </p:nvSpPr>
        <p:spPr bwMode="auto">
          <a:xfrm>
            <a:off x="7086600" y="41910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41" name="Rectangle 41"/>
          <p:cNvSpPr>
            <a:spLocks noChangeArrowheads="1"/>
          </p:cNvSpPr>
          <p:nvPr/>
        </p:nvSpPr>
        <p:spPr bwMode="auto">
          <a:xfrm>
            <a:off x="6477000" y="44958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42" name="Rectangle 42"/>
          <p:cNvSpPr>
            <a:spLocks noChangeArrowheads="1"/>
          </p:cNvSpPr>
          <p:nvPr/>
        </p:nvSpPr>
        <p:spPr bwMode="auto">
          <a:xfrm>
            <a:off x="7086600" y="44958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43" name="Rectangle 43"/>
          <p:cNvSpPr>
            <a:spLocks noChangeArrowheads="1"/>
          </p:cNvSpPr>
          <p:nvPr/>
        </p:nvSpPr>
        <p:spPr bwMode="auto">
          <a:xfrm>
            <a:off x="6477000" y="48006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44" name="Rectangle 44"/>
          <p:cNvSpPr>
            <a:spLocks noChangeArrowheads="1"/>
          </p:cNvSpPr>
          <p:nvPr/>
        </p:nvSpPr>
        <p:spPr bwMode="auto">
          <a:xfrm>
            <a:off x="7086600" y="48006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1" charset="-128"/>
                <a:cs typeface="ＭＳ Ｐゴシック" pitchFamily="-111" charset="-128"/>
              </a:rPr>
              <a:t>Storage Model</a:t>
            </a:r>
          </a:p>
        </p:txBody>
      </p:sp>
      <p:sp>
        <p:nvSpPr>
          <p:cNvPr id="154627" name="Text Box 3"/>
          <p:cNvSpPr txBox="1">
            <a:spLocks noChangeArrowheads="1"/>
          </p:cNvSpPr>
          <p:nvPr/>
        </p:nvSpPr>
        <p:spPr bwMode="auto">
          <a:xfrm>
            <a:off x="1676400" y="22717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1</a:t>
            </a:r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1676400" y="2590800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2</a:t>
            </a:r>
          </a:p>
        </p:txBody>
      </p:sp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1676400" y="2895600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3</a:t>
            </a:r>
          </a:p>
        </p:txBody>
      </p:sp>
      <p:sp>
        <p:nvSpPr>
          <p:cNvPr id="154630" name="Text Box 6"/>
          <p:cNvSpPr txBox="1">
            <a:spLocks noChangeArrowheads="1"/>
          </p:cNvSpPr>
          <p:nvPr/>
        </p:nvSpPr>
        <p:spPr bwMode="auto">
          <a:xfrm>
            <a:off x="1676400" y="41005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4</a:t>
            </a:r>
          </a:p>
        </p:txBody>
      </p:sp>
      <p:sp>
        <p:nvSpPr>
          <p:cNvPr id="154631" name="Rectangle 7"/>
          <p:cNvSpPr>
            <a:spLocks noChangeArrowheads="1"/>
          </p:cNvSpPr>
          <p:nvPr/>
        </p:nvSpPr>
        <p:spPr bwMode="auto">
          <a:xfrm>
            <a:off x="1676400" y="1873250"/>
            <a:ext cx="13017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TIN table 1</a:t>
            </a:r>
            <a:endParaRPr lang="en-GB" sz="1800" b="0"/>
          </a:p>
        </p:txBody>
      </p:sp>
      <p:sp>
        <p:nvSpPr>
          <p:cNvPr id="154632" name="Text Box 8"/>
          <p:cNvSpPr txBox="1">
            <a:spLocks noChangeArrowheads="1"/>
          </p:cNvSpPr>
          <p:nvPr/>
        </p:nvSpPr>
        <p:spPr bwMode="auto">
          <a:xfrm>
            <a:off x="4648200" y="27289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1 blocks</a:t>
            </a:r>
          </a:p>
        </p:txBody>
      </p:sp>
      <p:sp>
        <p:nvSpPr>
          <p:cNvPr id="154633" name="Rectangle 9"/>
          <p:cNvSpPr>
            <a:spLocks noChangeArrowheads="1"/>
          </p:cNvSpPr>
          <p:nvPr/>
        </p:nvSpPr>
        <p:spPr bwMode="auto">
          <a:xfrm>
            <a:off x="65532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34" name="Rectangle 10"/>
          <p:cNvSpPr>
            <a:spLocks noChangeArrowheads="1"/>
          </p:cNvSpPr>
          <p:nvPr/>
        </p:nvSpPr>
        <p:spPr bwMode="auto">
          <a:xfrm>
            <a:off x="67818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35" name="Rectangle 11"/>
          <p:cNvSpPr>
            <a:spLocks noChangeArrowheads="1"/>
          </p:cNvSpPr>
          <p:nvPr/>
        </p:nvSpPr>
        <p:spPr bwMode="auto">
          <a:xfrm>
            <a:off x="70104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36" name="Rectangle 12"/>
          <p:cNvSpPr>
            <a:spLocks noChangeArrowheads="1"/>
          </p:cNvSpPr>
          <p:nvPr/>
        </p:nvSpPr>
        <p:spPr bwMode="auto">
          <a:xfrm>
            <a:off x="72390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37" name="Rectangle 13"/>
          <p:cNvSpPr>
            <a:spLocks noChangeArrowheads="1"/>
          </p:cNvSpPr>
          <p:nvPr/>
        </p:nvSpPr>
        <p:spPr bwMode="auto">
          <a:xfrm>
            <a:off x="74676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38" name="Text Box 14"/>
          <p:cNvSpPr txBox="1">
            <a:spLocks noChangeArrowheads="1"/>
          </p:cNvSpPr>
          <p:nvPr/>
        </p:nvSpPr>
        <p:spPr bwMode="auto">
          <a:xfrm>
            <a:off x="4648200" y="30337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2 blocks</a:t>
            </a:r>
          </a:p>
        </p:txBody>
      </p:sp>
      <p:sp>
        <p:nvSpPr>
          <p:cNvPr id="154639" name="Rectangle 15"/>
          <p:cNvSpPr>
            <a:spLocks noChangeArrowheads="1"/>
          </p:cNvSpPr>
          <p:nvPr/>
        </p:nvSpPr>
        <p:spPr bwMode="auto">
          <a:xfrm>
            <a:off x="65532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40" name="Rectangle 16"/>
          <p:cNvSpPr>
            <a:spLocks noChangeArrowheads="1"/>
          </p:cNvSpPr>
          <p:nvPr/>
        </p:nvSpPr>
        <p:spPr bwMode="auto">
          <a:xfrm>
            <a:off x="67818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41" name="Rectangle 17"/>
          <p:cNvSpPr>
            <a:spLocks noChangeArrowheads="1"/>
          </p:cNvSpPr>
          <p:nvPr/>
        </p:nvSpPr>
        <p:spPr bwMode="auto">
          <a:xfrm>
            <a:off x="70104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42" name="Rectangle 18"/>
          <p:cNvSpPr>
            <a:spLocks noChangeArrowheads="1"/>
          </p:cNvSpPr>
          <p:nvPr/>
        </p:nvSpPr>
        <p:spPr bwMode="auto">
          <a:xfrm>
            <a:off x="72390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43" name="Rectangle 19"/>
          <p:cNvSpPr>
            <a:spLocks noChangeArrowheads="1"/>
          </p:cNvSpPr>
          <p:nvPr/>
        </p:nvSpPr>
        <p:spPr bwMode="auto">
          <a:xfrm>
            <a:off x="74676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44" name="Rectangle 20"/>
          <p:cNvSpPr>
            <a:spLocks noChangeArrowheads="1"/>
          </p:cNvSpPr>
          <p:nvPr/>
        </p:nvSpPr>
        <p:spPr bwMode="auto">
          <a:xfrm>
            <a:off x="4648200" y="2317750"/>
            <a:ext cx="18224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TIN blocks table</a:t>
            </a:r>
            <a:endParaRPr lang="en-GB" sz="1800" b="0"/>
          </a:p>
        </p:txBody>
      </p:sp>
      <p:sp>
        <p:nvSpPr>
          <p:cNvPr id="154645" name="Text Box 21"/>
          <p:cNvSpPr txBox="1">
            <a:spLocks noChangeArrowheads="1"/>
          </p:cNvSpPr>
          <p:nvPr/>
        </p:nvSpPr>
        <p:spPr bwMode="auto">
          <a:xfrm>
            <a:off x="4648200" y="33385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3 blocks</a:t>
            </a:r>
          </a:p>
        </p:txBody>
      </p:sp>
      <p:sp>
        <p:nvSpPr>
          <p:cNvPr id="154646" name="Rectangle 22"/>
          <p:cNvSpPr>
            <a:spLocks noChangeArrowheads="1"/>
          </p:cNvSpPr>
          <p:nvPr/>
        </p:nvSpPr>
        <p:spPr bwMode="auto">
          <a:xfrm>
            <a:off x="65532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47" name="Rectangle 23"/>
          <p:cNvSpPr>
            <a:spLocks noChangeArrowheads="1"/>
          </p:cNvSpPr>
          <p:nvPr/>
        </p:nvSpPr>
        <p:spPr bwMode="auto">
          <a:xfrm>
            <a:off x="67818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48" name="Rectangle 24"/>
          <p:cNvSpPr>
            <a:spLocks noChangeArrowheads="1"/>
          </p:cNvSpPr>
          <p:nvPr/>
        </p:nvSpPr>
        <p:spPr bwMode="auto">
          <a:xfrm>
            <a:off x="70104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49" name="Rectangle 25"/>
          <p:cNvSpPr>
            <a:spLocks noChangeArrowheads="1"/>
          </p:cNvSpPr>
          <p:nvPr/>
        </p:nvSpPr>
        <p:spPr bwMode="auto">
          <a:xfrm>
            <a:off x="72390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50" name="Rectangle 26"/>
          <p:cNvSpPr>
            <a:spLocks noChangeArrowheads="1"/>
          </p:cNvSpPr>
          <p:nvPr/>
        </p:nvSpPr>
        <p:spPr bwMode="auto">
          <a:xfrm>
            <a:off x="74676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51" name="Text Box 27"/>
          <p:cNvSpPr txBox="1">
            <a:spLocks noChangeArrowheads="1"/>
          </p:cNvSpPr>
          <p:nvPr/>
        </p:nvSpPr>
        <p:spPr bwMode="auto">
          <a:xfrm>
            <a:off x="4648200" y="36433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4 blocks</a:t>
            </a:r>
          </a:p>
        </p:txBody>
      </p:sp>
      <p:sp>
        <p:nvSpPr>
          <p:cNvPr id="154652" name="Rectangle 28"/>
          <p:cNvSpPr>
            <a:spLocks noChangeArrowheads="1"/>
          </p:cNvSpPr>
          <p:nvPr/>
        </p:nvSpPr>
        <p:spPr bwMode="auto">
          <a:xfrm>
            <a:off x="65532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53" name="Rectangle 29"/>
          <p:cNvSpPr>
            <a:spLocks noChangeArrowheads="1"/>
          </p:cNvSpPr>
          <p:nvPr/>
        </p:nvSpPr>
        <p:spPr bwMode="auto">
          <a:xfrm>
            <a:off x="67818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54" name="Rectangle 30"/>
          <p:cNvSpPr>
            <a:spLocks noChangeArrowheads="1"/>
          </p:cNvSpPr>
          <p:nvPr/>
        </p:nvSpPr>
        <p:spPr bwMode="auto">
          <a:xfrm>
            <a:off x="70104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55" name="Rectangle 31"/>
          <p:cNvSpPr>
            <a:spLocks noChangeArrowheads="1"/>
          </p:cNvSpPr>
          <p:nvPr/>
        </p:nvSpPr>
        <p:spPr bwMode="auto">
          <a:xfrm>
            <a:off x="72390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56" name="Rectangle 32"/>
          <p:cNvSpPr>
            <a:spLocks noChangeArrowheads="1"/>
          </p:cNvSpPr>
          <p:nvPr/>
        </p:nvSpPr>
        <p:spPr bwMode="auto">
          <a:xfrm>
            <a:off x="74676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57" name="Text Box 33"/>
          <p:cNvSpPr txBox="1">
            <a:spLocks noChangeArrowheads="1"/>
          </p:cNvSpPr>
          <p:nvPr/>
        </p:nvSpPr>
        <p:spPr bwMode="auto">
          <a:xfrm>
            <a:off x="4648200" y="39481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5 blocks</a:t>
            </a:r>
          </a:p>
        </p:txBody>
      </p:sp>
      <p:sp>
        <p:nvSpPr>
          <p:cNvPr id="154658" name="Rectangle 34"/>
          <p:cNvSpPr>
            <a:spLocks noChangeArrowheads="1"/>
          </p:cNvSpPr>
          <p:nvPr/>
        </p:nvSpPr>
        <p:spPr bwMode="auto">
          <a:xfrm>
            <a:off x="65532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59" name="Rectangle 35"/>
          <p:cNvSpPr>
            <a:spLocks noChangeArrowheads="1"/>
          </p:cNvSpPr>
          <p:nvPr/>
        </p:nvSpPr>
        <p:spPr bwMode="auto">
          <a:xfrm>
            <a:off x="67818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60" name="Rectangle 36"/>
          <p:cNvSpPr>
            <a:spLocks noChangeArrowheads="1"/>
          </p:cNvSpPr>
          <p:nvPr/>
        </p:nvSpPr>
        <p:spPr bwMode="auto">
          <a:xfrm>
            <a:off x="70104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61" name="Rectangle 37"/>
          <p:cNvSpPr>
            <a:spLocks noChangeArrowheads="1"/>
          </p:cNvSpPr>
          <p:nvPr/>
        </p:nvSpPr>
        <p:spPr bwMode="auto">
          <a:xfrm>
            <a:off x="72390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62" name="Rectangle 38"/>
          <p:cNvSpPr>
            <a:spLocks noChangeArrowheads="1"/>
          </p:cNvSpPr>
          <p:nvPr/>
        </p:nvSpPr>
        <p:spPr bwMode="auto">
          <a:xfrm>
            <a:off x="74676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63" name="Text Box 39"/>
          <p:cNvSpPr txBox="1">
            <a:spLocks noChangeArrowheads="1"/>
          </p:cNvSpPr>
          <p:nvPr/>
        </p:nvSpPr>
        <p:spPr bwMode="auto">
          <a:xfrm>
            <a:off x="4648200" y="42529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tin 6 blocks</a:t>
            </a:r>
          </a:p>
        </p:txBody>
      </p:sp>
      <p:sp>
        <p:nvSpPr>
          <p:cNvPr id="154664" name="Rectangle 40"/>
          <p:cNvSpPr>
            <a:spLocks noChangeArrowheads="1"/>
          </p:cNvSpPr>
          <p:nvPr/>
        </p:nvSpPr>
        <p:spPr bwMode="auto">
          <a:xfrm>
            <a:off x="65532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65" name="Rectangle 41"/>
          <p:cNvSpPr>
            <a:spLocks noChangeArrowheads="1"/>
          </p:cNvSpPr>
          <p:nvPr/>
        </p:nvSpPr>
        <p:spPr bwMode="auto">
          <a:xfrm>
            <a:off x="67818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66" name="Rectangle 42"/>
          <p:cNvSpPr>
            <a:spLocks noChangeArrowheads="1"/>
          </p:cNvSpPr>
          <p:nvPr/>
        </p:nvSpPr>
        <p:spPr bwMode="auto">
          <a:xfrm>
            <a:off x="70104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67" name="Rectangle 43"/>
          <p:cNvSpPr>
            <a:spLocks noChangeArrowheads="1"/>
          </p:cNvSpPr>
          <p:nvPr/>
        </p:nvSpPr>
        <p:spPr bwMode="auto">
          <a:xfrm>
            <a:off x="72390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68" name="Rectangle 44"/>
          <p:cNvSpPr>
            <a:spLocks noChangeArrowheads="1"/>
          </p:cNvSpPr>
          <p:nvPr/>
        </p:nvSpPr>
        <p:spPr bwMode="auto">
          <a:xfrm>
            <a:off x="74676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4669" name="Text Box 45"/>
          <p:cNvSpPr txBox="1">
            <a:spLocks noChangeArrowheads="1"/>
          </p:cNvSpPr>
          <p:nvPr/>
        </p:nvSpPr>
        <p:spPr bwMode="auto">
          <a:xfrm>
            <a:off x="1676400" y="44053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5</a:t>
            </a:r>
          </a:p>
        </p:txBody>
      </p:sp>
      <p:sp>
        <p:nvSpPr>
          <p:cNvPr id="154670" name="Text Box 46"/>
          <p:cNvSpPr txBox="1">
            <a:spLocks noChangeArrowheads="1"/>
          </p:cNvSpPr>
          <p:nvPr/>
        </p:nvSpPr>
        <p:spPr bwMode="auto">
          <a:xfrm>
            <a:off x="1676400" y="47101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tin 6</a:t>
            </a:r>
          </a:p>
        </p:txBody>
      </p:sp>
      <p:sp>
        <p:nvSpPr>
          <p:cNvPr id="154671" name="Line 47"/>
          <p:cNvSpPr>
            <a:spLocks noChangeShapeType="1"/>
          </p:cNvSpPr>
          <p:nvPr/>
        </p:nvSpPr>
        <p:spPr bwMode="auto">
          <a:xfrm flipV="1">
            <a:off x="3048000" y="38100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672" name="Line 48"/>
          <p:cNvSpPr>
            <a:spLocks noChangeShapeType="1"/>
          </p:cNvSpPr>
          <p:nvPr/>
        </p:nvSpPr>
        <p:spPr bwMode="auto">
          <a:xfrm flipV="1">
            <a:off x="3048000" y="41148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673" name="Line 49"/>
          <p:cNvSpPr>
            <a:spLocks noChangeShapeType="1"/>
          </p:cNvSpPr>
          <p:nvPr/>
        </p:nvSpPr>
        <p:spPr bwMode="auto">
          <a:xfrm flipV="1">
            <a:off x="3048000" y="44196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674" name="Line 50"/>
          <p:cNvSpPr>
            <a:spLocks noChangeShapeType="1"/>
          </p:cNvSpPr>
          <p:nvPr/>
        </p:nvSpPr>
        <p:spPr bwMode="auto">
          <a:xfrm>
            <a:off x="3048000" y="30480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675" name="Line 51"/>
          <p:cNvSpPr>
            <a:spLocks noChangeShapeType="1"/>
          </p:cNvSpPr>
          <p:nvPr/>
        </p:nvSpPr>
        <p:spPr bwMode="auto">
          <a:xfrm>
            <a:off x="3048000" y="27432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676" name="Line 52"/>
          <p:cNvSpPr>
            <a:spLocks noChangeShapeType="1"/>
          </p:cNvSpPr>
          <p:nvPr/>
        </p:nvSpPr>
        <p:spPr bwMode="auto">
          <a:xfrm>
            <a:off x="3048000" y="24384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677" name="Rectangle 53"/>
          <p:cNvSpPr>
            <a:spLocks noChangeArrowheads="1"/>
          </p:cNvSpPr>
          <p:nvPr/>
        </p:nvSpPr>
        <p:spPr bwMode="auto">
          <a:xfrm>
            <a:off x="1676400" y="3657600"/>
            <a:ext cx="13017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TIN table 2</a:t>
            </a:r>
            <a:endParaRPr lang="en-GB" sz="1800" b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432210" y="1447800"/>
            <a:ext cx="5325862" cy="2895600"/>
          </a:xfrm>
          <a:prstGeom prst="roundRect">
            <a:avLst>
              <a:gd name="adj" fmla="val 9105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/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528641" y="2438400"/>
            <a:ext cx="2043645" cy="2971800"/>
            <a:chOff x="2954" y="1891"/>
            <a:chExt cx="1993" cy="666"/>
          </a:xfrm>
        </p:grpSpPr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>
              <a:off x="2954" y="1958"/>
              <a:ext cx="1993" cy="528"/>
            </a:xfrm>
            <a:prstGeom prst="rect">
              <a:avLst/>
            </a:prstGeom>
            <a:gradFill rotWithShape="0">
              <a:gsLst>
                <a:gs pos="0">
                  <a:srgbClr val="414141"/>
                </a:gs>
                <a:gs pos="50000">
                  <a:srgbClr val="FFFFFF"/>
                </a:gs>
                <a:gs pos="100000">
                  <a:srgbClr val="41414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82550" tIns="41275" rIns="82550" bIns="41275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36" name="Oval 18"/>
            <p:cNvSpPr>
              <a:spLocks noChangeArrowheads="1"/>
            </p:cNvSpPr>
            <p:nvPr/>
          </p:nvSpPr>
          <p:spPr bwMode="auto">
            <a:xfrm>
              <a:off x="2972" y="2412"/>
              <a:ext cx="1957" cy="145"/>
            </a:xfrm>
            <a:prstGeom prst="ellipse">
              <a:avLst/>
            </a:prstGeom>
            <a:gradFill rotWithShape="0">
              <a:gsLst>
                <a:gs pos="0">
                  <a:srgbClr val="414141"/>
                </a:gs>
                <a:gs pos="50000">
                  <a:srgbClr val="FFFFFF"/>
                </a:gs>
                <a:gs pos="100000">
                  <a:srgbClr val="41414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>
                <a:latin typeface="+mn-lt"/>
              </a:endParaRPr>
            </a:p>
          </p:txBody>
        </p:sp>
        <p:sp>
          <p:nvSpPr>
            <p:cNvPr id="37" name="Oval 20"/>
            <p:cNvSpPr>
              <a:spLocks noChangeArrowheads="1"/>
            </p:cNvSpPr>
            <p:nvPr/>
          </p:nvSpPr>
          <p:spPr bwMode="auto">
            <a:xfrm>
              <a:off x="2972" y="1891"/>
              <a:ext cx="1957" cy="141"/>
            </a:xfrm>
            <a:prstGeom prst="ellipse">
              <a:avLst/>
            </a:pr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>
                <a:latin typeface="+mn-lt"/>
              </a:endParaRPr>
            </a:p>
          </p:txBody>
        </p:sp>
      </p:grpSp>
      <p:cxnSp>
        <p:nvCxnSpPr>
          <p:cNvPr id="13" name="Elbow Connector 10"/>
          <p:cNvCxnSpPr>
            <a:cxnSpLocks noChangeShapeType="1"/>
          </p:cNvCxnSpPr>
          <p:nvPr/>
        </p:nvCxnSpPr>
        <p:spPr bwMode="auto">
          <a:xfrm rot="16200000" flipH="1">
            <a:off x="4088886" y="1531276"/>
            <a:ext cx="830262" cy="510911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66" name="TextBox 65"/>
          <p:cNvSpPr txBox="1"/>
          <p:nvPr/>
        </p:nvSpPr>
        <p:spPr>
          <a:xfrm>
            <a:off x="3714427" y="4583747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TIN tables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8945" y="2856716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  <a:ea typeface="Times New Roman" pitchFamily="-103" charset="0"/>
                <a:cs typeface="Times New Roman" pitchFamily="-103" charset="0"/>
              </a:rPr>
              <a:t>Point</a:t>
            </a: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 tables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371" y="1662638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LiDAR Files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8945" y="1815037"/>
            <a:ext cx="1625626" cy="318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Point loader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12" name="Elbow Connector 8"/>
          <p:cNvCxnSpPr>
            <a:cxnSpLocks noChangeShapeType="1"/>
          </p:cNvCxnSpPr>
          <p:nvPr/>
        </p:nvCxnSpPr>
        <p:spPr bwMode="auto">
          <a:xfrm rot="16200000" flipH="1">
            <a:off x="4053167" y="1795594"/>
            <a:ext cx="901700" cy="510911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14" name="Elbow Connector 12"/>
          <p:cNvCxnSpPr>
            <a:cxnSpLocks noChangeShapeType="1"/>
          </p:cNvCxnSpPr>
          <p:nvPr/>
        </p:nvCxnSpPr>
        <p:spPr bwMode="auto">
          <a:xfrm>
            <a:off x="4132445" y="1858963"/>
            <a:ext cx="743144" cy="200025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cxnSp>
        <p:nvCxnSpPr>
          <p:cNvPr id="16" name="Elbow Connector 24"/>
          <p:cNvCxnSpPr>
            <a:cxnSpLocks noChangeShapeType="1"/>
            <a:stCxn id="8" idx="2"/>
            <a:endCxn id="9" idx="0"/>
          </p:cNvCxnSpPr>
          <p:nvPr/>
        </p:nvCxnSpPr>
        <p:spPr bwMode="auto">
          <a:xfrm rot="5400000">
            <a:off x="4149937" y="2494894"/>
            <a:ext cx="723643" cy="15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55" name="TextBox 54"/>
          <p:cNvSpPr txBox="1"/>
          <p:nvPr/>
        </p:nvSpPr>
        <p:spPr>
          <a:xfrm>
            <a:off x="850228" y="1738838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LiDAR Files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74086" y="1803926"/>
            <a:ext cx="1625626" cy="318036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Flat Files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94" name="Straight Arrow Connector 93"/>
          <p:cNvCxnSpPr>
            <a:stCxn id="56" idx="3"/>
            <a:endCxn id="8" idx="1"/>
          </p:cNvCxnSpPr>
          <p:nvPr/>
        </p:nvCxnSpPr>
        <p:spPr>
          <a:xfrm>
            <a:off x="2599712" y="1962944"/>
            <a:ext cx="1099233" cy="11111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23" name="Elbow Connector 60"/>
          <p:cNvCxnSpPr>
            <a:cxnSpLocks noChangeShapeType="1"/>
            <a:stCxn id="9" idx="2"/>
            <a:endCxn id="20" idx="0"/>
          </p:cNvCxnSpPr>
          <p:nvPr/>
        </p:nvCxnSpPr>
        <p:spPr bwMode="auto">
          <a:xfrm rot="5400000">
            <a:off x="4357960" y="3328550"/>
            <a:ext cx="307596" cy="15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20" name="Rectangle 119"/>
          <p:cNvSpPr/>
          <p:nvPr/>
        </p:nvSpPr>
        <p:spPr>
          <a:xfrm>
            <a:off x="679924" y="2362200"/>
            <a:ext cx="1857859" cy="685800"/>
          </a:xfrm>
          <a:prstGeom prst="rect">
            <a:avLst/>
          </a:prstGeom>
          <a:solidFill>
            <a:srgbClr val="D9D9D9"/>
          </a:solidFill>
          <a:ln w="19050">
            <a:solidFill>
              <a:srgbClr val="30303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</a:rPr>
              <a:t>Load flat ASCII files into point tables …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89568" y="3352800"/>
            <a:ext cx="2291359" cy="609600"/>
          </a:xfrm>
          <a:prstGeom prst="rect">
            <a:avLst/>
          </a:prstGeom>
          <a:solidFill>
            <a:srgbClr val="D9D9D9"/>
          </a:solidFill>
          <a:ln w="19050">
            <a:solidFill>
              <a:srgbClr val="30303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</a:rPr>
              <a:t>… then build the </a:t>
            </a:r>
            <a:r>
              <a:rPr lang="en-US" sz="1600" b="1" dirty="0" err="1" smtClean="0">
                <a:solidFill>
                  <a:schemeClr val="tx1"/>
                </a:solidFill>
              </a:rPr>
              <a:t>TINs</a:t>
            </a:r>
            <a:r>
              <a:rPr lang="en-US" sz="1600" b="1" dirty="0" smtClean="0">
                <a:solidFill>
                  <a:schemeClr val="tx1"/>
                </a:solidFill>
              </a:rPr>
              <a:t> from the point tables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61876" y="4594752"/>
            <a:ext cx="1625626" cy="318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Query and Clip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05521" y="4472948"/>
            <a:ext cx="1348079" cy="539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  <a:ea typeface="Times New Roman" pitchFamily="-103" charset="0"/>
                <a:cs typeface="Times New Roman" pitchFamily="-103" charset="0"/>
              </a:rPr>
              <a:t>Convert to Geometries</a:t>
            </a:r>
          </a:p>
        </p:txBody>
      </p:sp>
      <p:cxnSp>
        <p:nvCxnSpPr>
          <p:cNvPr id="61" name="Elbow Connector 27"/>
          <p:cNvCxnSpPr>
            <a:cxnSpLocks noChangeShapeType="1"/>
            <a:stCxn id="66" idx="3"/>
            <a:endCxn id="58" idx="1"/>
          </p:cNvCxnSpPr>
          <p:nvPr/>
        </p:nvCxnSpPr>
        <p:spPr bwMode="auto">
          <a:xfrm>
            <a:off x="5340053" y="4742765"/>
            <a:ext cx="1021823" cy="1100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63" name="Elbow Connector 27"/>
          <p:cNvCxnSpPr>
            <a:cxnSpLocks noChangeShapeType="1"/>
            <a:stCxn id="66" idx="3"/>
            <a:endCxn id="62" idx="1"/>
          </p:cNvCxnSpPr>
          <p:nvPr/>
        </p:nvCxnSpPr>
        <p:spPr bwMode="auto">
          <a:xfrm>
            <a:off x="5340053" y="4742765"/>
            <a:ext cx="1010211" cy="93413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64" name="Straight Arrow Connector 63"/>
          <p:cNvCxnSpPr>
            <a:stCxn id="58" idx="3"/>
            <a:endCxn id="59" idx="1"/>
          </p:cNvCxnSpPr>
          <p:nvPr/>
        </p:nvCxnSpPr>
        <p:spPr>
          <a:xfrm flipV="1">
            <a:off x="7987502" y="4742766"/>
            <a:ext cx="418019" cy="11004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grpSp>
        <p:nvGrpSpPr>
          <p:cNvPr id="4" name="Group 40"/>
          <p:cNvGrpSpPr/>
          <p:nvPr/>
        </p:nvGrpSpPr>
        <p:grpSpPr>
          <a:xfrm>
            <a:off x="8482931" y="5334000"/>
            <a:ext cx="681215" cy="762000"/>
            <a:chOff x="6246812" y="2743200"/>
            <a:chExt cx="1219200" cy="1219200"/>
          </a:xfrm>
        </p:grpSpPr>
        <p:grpSp>
          <p:nvGrpSpPr>
            <p:cNvPr id="5" name="Group 43"/>
            <p:cNvGrpSpPr/>
            <p:nvPr/>
          </p:nvGrpSpPr>
          <p:grpSpPr>
            <a:xfrm>
              <a:off x="6246812" y="2743200"/>
              <a:ext cx="609600" cy="609600"/>
              <a:chOff x="3808412" y="3200400"/>
              <a:chExt cx="609600" cy="60960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38084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39608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1132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2656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8084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9608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1132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42656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8084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08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1132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2656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38084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39608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41132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2656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</p:grpSp>
        <p:grpSp>
          <p:nvGrpSpPr>
            <p:cNvPr id="6" name="Group 60"/>
            <p:cNvGrpSpPr/>
            <p:nvPr/>
          </p:nvGrpSpPr>
          <p:grpSpPr>
            <a:xfrm>
              <a:off x="6246812" y="3352800"/>
              <a:ext cx="609600" cy="609600"/>
              <a:chOff x="3808412" y="3200400"/>
              <a:chExt cx="609600" cy="609600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38084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9608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1132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2656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8084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9608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1132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42656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38084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9608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41132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42656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8084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9608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1132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42656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</p:grpSp>
        <p:grpSp>
          <p:nvGrpSpPr>
            <p:cNvPr id="10" name="Group 77"/>
            <p:cNvGrpSpPr/>
            <p:nvPr/>
          </p:nvGrpSpPr>
          <p:grpSpPr>
            <a:xfrm>
              <a:off x="6856412" y="2743200"/>
              <a:ext cx="609600" cy="609600"/>
              <a:chOff x="3808412" y="3200400"/>
              <a:chExt cx="609600" cy="6096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8084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9608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1132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2656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8084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9608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1132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2656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8084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9608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1132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2656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8084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08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1132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2656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</p:grpSp>
        <p:grpSp>
          <p:nvGrpSpPr>
            <p:cNvPr id="11" name="Group 94"/>
            <p:cNvGrpSpPr/>
            <p:nvPr/>
          </p:nvGrpSpPr>
          <p:grpSpPr>
            <a:xfrm>
              <a:off x="6856412" y="3352800"/>
              <a:ext cx="609600" cy="609600"/>
              <a:chOff x="3808412" y="3200400"/>
              <a:chExt cx="609600" cy="6096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8084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608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1132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265612" y="32004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8084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08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1132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265612" y="33528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8084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9608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1132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265612" y="35052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8084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08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1132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265612" y="365760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600"/>
              </a:p>
            </p:txBody>
          </p:sp>
        </p:grpSp>
      </p:grpSp>
      <p:cxnSp>
        <p:nvCxnSpPr>
          <p:cNvPr id="142" name="Elbow Connector 24"/>
          <p:cNvCxnSpPr>
            <a:cxnSpLocks noChangeShapeType="1"/>
          </p:cNvCxnSpPr>
          <p:nvPr/>
        </p:nvCxnSpPr>
        <p:spPr bwMode="auto">
          <a:xfrm rot="5400000">
            <a:off x="4184110" y="4235321"/>
            <a:ext cx="672068" cy="1291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20" name="TextBox 19"/>
          <p:cNvSpPr txBox="1"/>
          <p:nvPr/>
        </p:nvSpPr>
        <p:spPr>
          <a:xfrm>
            <a:off x="3698945" y="3482348"/>
            <a:ext cx="1625626" cy="539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Build from point tables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143" name="Elbow Connector 24"/>
          <p:cNvCxnSpPr>
            <a:cxnSpLocks noChangeShapeType="1"/>
          </p:cNvCxnSpPr>
          <p:nvPr/>
        </p:nvCxnSpPr>
        <p:spPr bwMode="auto">
          <a:xfrm>
            <a:off x="7925574" y="5713412"/>
            <a:ext cx="546197" cy="15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62" name="TextBox 61"/>
          <p:cNvSpPr txBox="1"/>
          <p:nvPr/>
        </p:nvSpPr>
        <p:spPr>
          <a:xfrm>
            <a:off x="6350264" y="5517882"/>
            <a:ext cx="1625626" cy="318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  <a:ea typeface="Times New Roman" pitchFamily="-103" charset="0"/>
                <a:cs typeface="Times New Roman" pitchFamily="-103" charset="0"/>
              </a:rPr>
              <a:t>Generate</a:t>
            </a: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 DEM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377358" y="3625439"/>
            <a:ext cx="1625626" cy="7612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Project 2D geometry on TIN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145" name="Elbow Connector 27"/>
          <p:cNvCxnSpPr>
            <a:cxnSpLocks noChangeShapeType="1"/>
            <a:stCxn id="66" idx="3"/>
            <a:endCxn id="144" idx="1"/>
          </p:cNvCxnSpPr>
          <p:nvPr/>
        </p:nvCxnSpPr>
        <p:spPr bwMode="auto">
          <a:xfrm flipV="1">
            <a:off x="5340053" y="4006056"/>
            <a:ext cx="1037305" cy="736709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18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TINs</a:t>
            </a:r>
            <a:r>
              <a:rPr lang="en-US" dirty="0" smtClean="0"/>
              <a:t> Workflow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Package </a:t>
            </a:r>
            <a:r>
              <a:rPr lang="en-US" i="1">
                <a:ea typeface="ＭＳ Ｐゴシック" pitchFamily="-111" charset="-128"/>
                <a:cs typeface="ＭＳ Ｐゴシック" pitchFamily="-111" charset="-128"/>
              </a:rPr>
              <a:t>SDO_TIN_PKG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Initialization of a TIN</a:t>
            </a:r>
          </a:p>
          <a:p>
            <a:pPr lvl="1"/>
            <a:r>
              <a:rPr lang="en-US"/>
              <a:t>sdo_tin_pkg.init()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Loading a TIN from a point cloud</a:t>
            </a:r>
          </a:p>
          <a:p>
            <a:pPr lvl="1"/>
            <a:r>
              <a:rPr lang="en-US"/>
              <a:t>sdo_tin_pkg.create_tin()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Extracting triangles in a spatial window</a:t>
            </a:r>
          </a:p>
          <a:p>
            <a:pPr lvl="1"/>
            <a:r>
              <a:rPr lang="en-US"/>
              <a:t>sdo_tin_pkg.clip_tin()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Converting to SDO_GEOMETRY</a:t>
            </a:r>
          </a:p>
          <a:p>
            <a:pPr lvl="1"/>
            <a:r>
              <a:rPr lang="en-US"/>
              <a:t>sdo_tin_pkg. to_geometry()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Validating 2½D structures 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742950" y="1600200"/>
            <a:ext cx="8629650" cy="4343400"/>
          </a:xfrm>
        </p:spPr>
        <p:txBody>
          <a:bodyPr/>
          <a:lstStyle/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In 11.2.0.2 and 11.2.0.3: geometries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must have a 3D SRID !</a:t>
            </a:r>
          </a:p>
          <a:p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Apply patch </a:t>
            </a:r>
            <a:r>
              <a:rPr lang="en-US" dirty="0" smtClean="0"/>
              <a:t>10296467 (VALID GEOMETRY IS CONSIDERED INVALID WHEN USING COMPOUND CS) </a:t>
            </a:r>
          </a:p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Or validate in 2D:</a:t>
            </a:r>
          </a:p>
          <a:p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Or use the “10g compatibility” mode:</a:t>
            </a:r>
          </a:p>
          <a:p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pPr>
              <a:buNone/>
            </a:pPr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990600"/>
            <a:ext cx="8567737" cy="425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Specific 3D rules applied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920750" y="2024063"/>
            <a:ext cx="7488238" cy="33813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ORA-54668: a 2D SRID cannot be used with a 3D geometry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20750" y="3657600"/>
            <a:ext cx="7488238" cy="83026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SDO_GEOM.VALIDATE_GEOMETRY_WITH_CONTEXT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</a:t>
            </a:r>
            <a:r>
              <a:rPr lang="en-US" sz="16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SDO_CS.MAKE_2D(</a:t>
            </a: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geometry</a:t>
            </a:r>
            <a:r>
              <a:rPr lang="en-US" sz="16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0.05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920750" y="5029200"/>
            <a:ext cx="7488238" cy="83185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SDO_GEOM.VALIDATE_GEOMETRY_WITH_CONTEXT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geometry, 0.05, NULL, </a:t>
            </a:r>
            <a:r>
              <a:rPr lang="en-US" sz="16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‘TRUE’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  <p:cxnSp>
        <p:nvCxnSpPr>
          <p:cNvPr id="10" name="Straight Arrow Connector 11"/>
          <p:cNvCxnSpPr>
            <a:cxnSpLocks noChangeShapeType="1"/>
            <a:stCxn id="11" idx="1"/>
          </p:cNvCxnSpPr>
          <p:nvPr/>
        </p:nvCxnSpPr>
        <p:spPr bwMode="auto">
          <a:xfrm rot="10800000">
            <a:off x="4724400" y="5486400"/>
            <a:ext cx="1371600" cy="2093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096000" y="5181600"/>
            <a:ext cx="2165350" cy="651460"/>
          </a:xfrm>
          <a:prstGeom prst="rect">
            <a:avLst/>
          </a:prstGeom>
          <a:solidFill>
            <a:schemeClr val="bg1"/>
          </a:solidFill>
          <a:ln w="9525">
            <a:solidFill>
              <a:srgbClr val="A6A6A6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Use 10g rules (ignore 3D)</a:t>
            </a:r>
            <a:endParaRPr lang="en-US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1" charset="-128"/>
                <a:cs typeface="ＭＳ Ｐゴシック" pitchFamily="-111" charset="-128"/>
              </a:rPr>
              <a:t>1. Creating TIN Tables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the SDO_TIN type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Can have any number of TIN tables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Include any combination of attributes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Scenes can be searched on any attribute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Also the spatial extent of the scene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533400" y="3897313"/>
            <a:ext cx="8534400" cy="2032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CREATE TABLE TINS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  ID        	      NUMBER PRIMARY KEY,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  COLLECTION_TS	TIMESTAMP,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  DESCRIPTION	CLOB,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  ... (any number of attributes) ...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  TIN        	</a:t>
            </a:r>
            <a:r>
              <a:rPr lang="en-US" sz="1800">
                <a:solidFill>
                  <a:schemeClr val="accent1"/>
                </a:solidFill>
                <a:latin typeface="Courier New" pitchFamily="-111" charset="0"/>
              </a:rPr>
              <a:t>SDO_TIN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SDO_TIN type 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TIN_EXTENT is the footprint of the TIN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May need a spatial index</a:t>
            </a:r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457200" y="2514600"/>
            <a:ext cx="6096000" cy="39465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BASE_TABLE           VARCHAR2(70)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BASE_TABLE_COL       VARCHAR2(1024)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TIN_ID 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BLK_TABLE            VARCHAR2(70)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PTN_PARAMS           VARCHAR2(1024)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TIN_EXTENT           MDSYS.SDO_GEOMETRY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TIN_TOL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TIN_TOT_DIMENSIONS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TIN_DOMAIN           MDSYS.SDO_ORGSCL_TYPE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TIN_BREAK_LINES      MDSYS.SDO_GEOMETRY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TIN_STOP_LINES       MDSYS.SDO_GEOMETRY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TIN_VOID_RGNS        MDSYS.SDO_GEOMETRY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TIN_VAL_ATTR_TABLES  MDSYS.SDO_STRING_ARRAY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TIN_OTHER_ATTRS      SYS.XMLTYPE</a:t>
            </a:r>
          </a:p>
        </p:txBody>
      </p:sp>
      <p:sp>
        <p:nvSpPr>
          <p:cNvPr id="158725" name="Text Box 5"/>
          <p:cNvSpPr txBox="1">
            <a:spLocks noChangeArrowheads="1"/>
          </p:cNvSpPr>
          <p:nvPr/>
        </p:nvSpPr>
        <p:spPr bwMode="auto">
          <a:xfrm>
            <a:off x="7239000" y="2617788"/>
            <a:ext cx="2438400" cy="379412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TIN table and column</a:t>
            </a:r>
          </a:p>
        </p:txBody>
      </p:sp>
      <p:sp>
        <p:nvSpPr>
          <p:cNvPr id="158726" name="Line 6"/>
          <p:cNvSpPr>
            <a:spLocks noChangeShapeType="1"/>
          </p:cNvSpPr>
          <p:nvPr/>
        </p:nvSpPr>
        <p:spPr bwMode="auto">
          <a:xfrm flipH="1">
            <a:off x="6019800" y="2792413"/>
            <a:ext cx="11430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727" name="Rectangle 7"/>
          <p:cNvSpPr>
            <a:spLocks noChangeArrowheads="1"/>
          </p:cNvSpPr>
          <p:nvPr/>
        </p:nvSpPr>
        <p:spPr bwMode="auto">
          <a:xfrm>
            <a:off x="533400" y="2541588"/>
            <a:ext cx="5334000" cy="5334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8728" name="Rectangle 8"/>
          <p:cNvSpPr>
            <a:spLocks noChangeArrowheads="1"/>
          </p:cNvSpPr>
          <p:nvPr/>
        </p:nvSpPr>
        <p:spPr bwMode="auto">
          <a:xfrm>
            <a:off x="533400" y="3151188"/>
            <a:ext cx="5334000" cy="5334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8729" name="Text Box 9"/>
          <p:cNvSpPr txBox="1">
            <a:spLocks noChangeArrowheads="1"/>
          </p:cNvSpPr>
          <p:nvPr/>
        </p:nvSpPr>
        <p:spPr bwMode="auto">
          <a:xfrm>
            <a:off x="7239000" y="3151188"/>
            <a:ext cx="2324100" cy="654050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Block  table and column</a:t>
            </a:r>
          </a:p>
        </p:txBody>
      </p:sp>
      <p:sp>
        <p:nvSpPr>
          <p:cNvPr id="158730" name="Line 10"/>
          <p:cNvSpPr>
            <a:spLocks noChangeShapeType="1"/>
          </p:cNvSpPr>
          <p:nvPr/>
        </p:nvSpPr>
        <p:spPr bwMode="auto">
          <a:xfrm flipH="1">
            <a:off x="6019800" y="3325813"/>
            <a:ext cx="11430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SDO_TIN type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44488" y="1746250"/>
          <a:ext cx="9215437" cy="3767572"/>
        </p:xfrm>
        <a:graphic>
          <a:graphicData uri="http://schemas.openxmlformats.org/drawingml/2006/table">
            <a:tbl>
              <a:tblPr/>
              <a:tblGrid>
                <a:gridCol w="2268537"/>
                <a:gridCol w="6946900"/>
              </a:tblGrid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Attribute</a:t>
                      </a:r>
                    </a:p>
                  </a:txBody>
                  <a:tcPr marL="31903" marR="31903" marT="15952" marB="1595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Explanation</a:t>
                      </a:r>
                    </a:p>
                  </a:txBody>
                  <a:tcPr marL="31903" marR="31903" marT="15952" marB="1595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BASE_TABLE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Name of the base table containing a column of type SDO_TIN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BASE_TABLE_COL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Name of the column of type SDO_TIN in the base table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TIN_ID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ID number for the TIN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BLK_TABLE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Name of the table that contains information about each block in the TIN.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PTN_PARAMS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Parameters for partitioning the TIN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TIN_EXTENT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SDO_GEOMETRY object representing the spatial extent of the TIN (the minimum bounding object enclosing all objects in the TIN)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TIN_TOL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Tolerance value for points in the TIN.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TIN_TOT_DIMENSIONS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Total number of dimensions in the TIN. Includes spatial dimensions and any nonspatial dimensions, up to a maximum total of 9.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TIN_DOMAIN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used)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TIN_BREAK_LINES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used)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TIN_STOP_LINES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used)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TIN_VOID_REGIONS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used)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TIN_VAL_ATTR_TABLES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SDO_STRING_ARRAY object specifying the names of any value attribute tables for the TIN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TIN_OTHER_ATTRS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XMLTYPE object specifying any other attributes of the TIN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1" charset="-128"/>
                <a:cs typeface="ＭＳ Ｐゴシック" pitchFamily="-111" charset="-128"/>
              </a:rPr>
              <a:t>2. Creating TIN Block Tables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Using the SDO_TIN_BLK type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Define a primary key on the object and block ids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SECUREFILE lobs (new structure in 11g)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Allows compression of the LOBs!</a:t>
            </a:r>
          </a:p>
          <a:p>
            <a:pPr lvl="1"/>
            <a:r>
              <a:rPr lang="en-US"/>
              <a:t>(also encryption and de-duplication)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533400" y="2057400"/>
            <a:ext cx="8534400" cy="2032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CREATE TABLE TIN_BLOCKS_01 </a:t>
            </a: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OF </a:t>
            </a:r>
            <a:r>
              <a:rPr lang="en-GB" sz="1800">
                <a:solidFill>
                  <a:schemeClr val="accent1"/>
                </a:solidFill>
                <a:latin typeface="Courier New" pitchFamily="-111" charset="0"/>
              </a:rPr>
              <a:t>SDO_TIN_BLK</a:t>
            </a:r>
            <a:r>
              <a:rPr lang="en-GB" sz="1800">
                <a:solidFill>
                  <a:schemeClr val="hlink"/>
                </a:solidFill>
                <a:latin typeface="Courier New" pitchFamily="-111" charset="0"/>
              </a:rPr>
              <a:t> </a:t>
            </a: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  PRIMARY KEY (OBJ_ID, BLK_ID)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LOB(POINTS)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  STORE AS </a:t>
            </a:r>
            <a:r>
              <a:rPr lang="en-GB" sz="1800">
                <a:solidFill>
                  <a:schemeClr val="accent1"/>
                </a:solidFill>
                <a:latin typeface="Courier New" pitchFamily="-111" charset="0"/>
              </a:rPr>
              <a:t>SECUREFILE</a:t>
            </a: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 (</a:t>
            </a:r>
            <a:r>
              <a:rPr lang="en-GB" sz="1800">
                <a:solidFill>
                  <a:schemeClr val="accent1"/>
                </a:solidFill>
                <a:latin typeface="Courier New" pitchFamily="-111" charset="0"/>
              </a:rPr>
              <a:t>COMPRESS HIGH </a:t>
            </a: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NOCACHE NOLOGGING)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LOB(TRIANGLES)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  STORE AS </a:t>
            </a:r>
            <a:r>
              <a:rPr lang="en-GB" sz="1800">
                <a:solidFill>
                  <a:schemeClr val="accent1"/>
                </a:solidFill>
                <a:latin typeface="Courier New" pitchFamily="-111" charset="0"/>
              </a:rPr>
              <a:t>SECUREFILE</a:t>
            </a: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 (</a:t>
            </a:r>
            <a:r>
              <a:rPr lang="en-GB" sz="1800">
                <a:solidFill>
                  <a:schemeClr val="accent1"/>
                </a:solidFill>
                <a:latin typeface="Courier New" pitchFamily="-111" charset="0"/>
              </a:rPr>
              <a:t>COMPRESS HIGH </a:t>
            </a:r>
            <a:r>
              <a:rPr lang="en-GB" sz="1800">
                <a:solidFill>
                  <a:srgbClr val="000066"/>
                </a:solidFill>
                <a:latin typeface="Courier New" pitchFamily="-111" charset="0"/>
              </a:rPr>
              <a:t>NOCACHE NOLOGGING);</a:t>
            </a:r>
            <a:endParaRPr lang="en-US" sz="1800">
              <a:solidFill>
                <a:srgbClr val="000066"/>
              </a:solidFill>
              <a:latin typeface="Courier New" pitchFamily="-111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SDO_TIN_BLK type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2438" y="1600200"/>
            <a:ext cx="4067175" cy="4343400"/>
          </a:xfrm>
        </p:spPr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Describes one TIN block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Contains a LOB with the points in that block.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Contains another LOB with the triangles.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4624388" y="1643063"/>
            <a:ext cx="4972050" cy="33242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OBJ_ID 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BLK_ID 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BLK_EXTENT           MDSYS.SDO_GEOMETRY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BLK_DOMAIN           MDSYS.SDO_ORGSCL_TYPE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PCBLK_MIN_RES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PCBLK_MAX_RES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NUM_POINTS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NUM_UNSORTED_POINTS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PT_SORT_DIM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POINTS               BLOB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TR_LVL 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TR_RES 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NUM_TRIANGLES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TR_SORT_DIM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TRIANGLES            BLOB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SDO_TIN_BLK type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15925" y="1709738"/>
          <a:ext cx="9215438" cy="4095588"/>
        </p:xfrm>
        <a:graphic>
          <a:graphicData uri="http://schemas.openxmlformats.org/drawingml/2006/table">
            <a:tbl>
              <a:tblPr/>
              <a:tblGrid>
                <a:gridCol w="2413000"/>
                <a:gridCol w="6802438"/>
              </a:tblGrid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Attribute</a:t>
                      </a:r>
                    </a:p>
                  </a:txBody>
                  <a:tcPr marL="31903" marR="31903" marT="15952" marB="1595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Explanation</a:t>
                      </a:r>
                    </a:p>
                  </a:txBody>
                  <a:tcPr marL="31903" marR="31903" marT="15952" marB="1595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82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OBJ_ID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ID number of the TIN object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BLK_ID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ID number of the block.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4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BLK_EXTENT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Spatial extent of the block.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BLK_DOMAIN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used.)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928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PCBLK_MIN_RES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Minimum resolution level at which the block is visible in a query.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The block is retrieved only if the query window intersects the spatial extent of the block and if the minimum - maximum resolution 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interval of the query. Usually, lower values mean farther from the view point, and higher values mean closer to the view point.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54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PCBLK_MAX_RES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Maximum resolution level at which the block is visible in a query. 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NUM_POINTS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Total number of points in the POINTS BLOB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NUM_UNSORTED_POINTS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Number of unsorted points in the POINTS BLOB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PT_SORT_DIM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Number of the dimension (1 for the first dimension, 2 for the second dimension, etc) on which the points are sorted.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POINTS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BLOB containing the points. 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TR_LVL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used.)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TR_RES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used.)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NUM_TRIANGLES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Number of triangles in the TRIANGLES BLOB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TR_SORT_DIM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used.)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TRIANGLES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BLOB containing the triangles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Tin BLOB Structures 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</a:t>
            </a:r>
            <a:r>
              <a:rPr lang="en-US" b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POINTS</a:t>
            </a: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 blob contains an array of </a:t>
            </a:r>
            <a:r>
              <a:rPr lang="en-US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points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Each point encoded as</a:t>
            </a:r>
          </a:p>
          <a:p>
            <a:pPr lvl="1"/>
            <a:r>
              <a:rPr lang="en-US"/>
              <a:t>&lt;d&gt; 64-bit floating point numbers (d = the dimensionality of the point)</a:t>
            </a:r>
          </a:p>
          <a:p>
            <a:pPr lvl="1"/>
            <a:r>
              <a:rPr lang="en-US"/>
              <a:t>One 32 bit integer representing the point number</a:t>
            </a:r>
          </a:p>
          <a:p>
            <a:pPr lvl="1"/>
            <a:r>
              <a:rPr lang="en-US"/>
              <a:t>One 32 bit integer representing the partition (block) number</a:t>
            </a:r>
          </a:p>
          <a:p>
            <a:pPr lvl="1"/>
            <a:endParaRPr lang="en-US"/>
          </a:p>
          <a:p>
            <a:pPr>
              <a:buFontTx/>
              <a:buNone/>
            </a:pP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</a:t>
            </a:r>
            <a:r>
              <a:rPr lang="en-US" b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TRIANGLE</a:t>
            </a: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 blob contains an array of </a:t>
            </a:r>
            <a:r>
              <a:rPr lang="en-US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triangles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Each triangle defined by 3 points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Each points  is identified by a block identifier and a point identifier (both are 32 bit integers).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3. Creating TINS</a:t>
            </a:r>
          </a:p>
        </p:txBody>
      </p:sp>
      <p:sp>
        <p:nvSpPr>
          <p:cNvPr id="165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input is a flat point table just like the one used for creating point clouds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Table can be populated from a text file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Text file can be produced from a LAS file 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Structure of the point table:</a:t>
            </a:r>
          </a:p>
        </p:txBody>
      </p:sp>
      <p:sp>
        <p:nvSpPr>
          <p:cNvPr id="165892" name="Rectangle 3"/>
          <p:cNvSpPr>
            <a:spLocks noChangeArrowheads="1"/>
          </p:cNvSpPr>
          <p:nvPr/>
        </p:nvSpPr>
        <p:spPr bwMode="auto">
          <a:xfrm>
            <a:off x="595313" y="4714875"/>
            <a:ext cx="3429000" cy="13239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RID           VARCHAR2(40)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VAL_D1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VAL_D2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…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VAL_Dn        NUMBER</a:t>
            </a:r>
          </a:p>
        </p:txBody>
      </p:sp>
      <p:sp>
        <p:nvSpPr>
          <p:cNvPr id="165893" name="Text Box 5"/>
          <p:cNvSpPr txBox="1">
            <a:spLocks noChangeArrowheads="1"/>
          </p:cNvSpPr>
          <p:nvPr/>
        </p:nvSpPr>
        <p:spPr bwMode="auto">
          <a:xfrm>
            <a:off x="5291138" y="4670425"/>
            <a:ext cx="2398712" cy="369888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Unique point identifier</a:t>
            </a:r>
          </a:p>
        </p:txBody>
      </p:sp>
      <p:sp>
        <p:nvSpPr>
          <p:cNvPr id="165894" name="Line 6"/>
          <p:cNvSpPr>
            <a:spLocks noChangeShapeType="1"/>
          </p:cNvSpPr>
          <p:nvPr/>
        </p:nvSpPr>
        <p:spPr bwMode="auto">
          <a:xfrm flipH="1">
            <a:off x="3881438" y="4845050"/>
            <a:ext cx="1295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5" name="Text Box 9"/>
          <p:cNvSpPr txBox="1">
            <a:spLocks noChangeArrowheads="1"/>
          </p:cNvSpPr>
          <p:nvPr/>
        </p:nvSpPr>
        <p:spPr bwMode="auto">
          <a:xfrm>
            <a:off x="5272088" y="5273675"/>
            <a:ext cx="2417762" cy="369888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Point coordinates</a:t>
            </a:r>
          </a:p>
        </p:txBody>
      </p:sp>
      <p:sp>
        <p:nvSpPr>
          <p:cNvPr id="165896" name="Line 10"/>
          <p:cNvSpPr>
            <a:spLocks noChangeShapeType="1"/>
          </p:cNvSpPr>
          <p:nvPr/>
        </p:nvSpPr>
        <p:spPr bwMode="auto">
          <a:xfrm flipH="1">
            <a:off x="3452813" y="5429250"/>
            <a:ext cx="178593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7" name="Right Brace 10"/>
          <p:cNvSpPr>
            <a:spLocks/>
          </p:cNvSpPr>
          <p:nvPr/>
        </p:nvSpPr>
        <p:spPr bwMode="auto">
          <a:xfrm>
            <a:off x="3309938" y="5000625"/>
            <a:ext cx="142875" cy="928688"/>
          </a:xfrm>
          <a:prstGeom prst="rightBrace">
            <a:avLst>
              <a:gd name="adj1" fmla="val 8336"/>
              <a:gd name="adj2" fmla="val 50000"/>
            </a:avLst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/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Convert LAS file to text</a:t>
            </a:r>
          </a:p>
        </p:txBody>
      </p:sp>
      <p:sp>
        <p:nvSpPr>
          <p:cNvPr id="166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The input is a comma-separated-values (csv) file structure</a:t>
            </a:r>
          </a:p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You can create one from a las file using </a:t>
            </a:r>
            <a:r>
              <a:rPr lang="fr-FR" sz="2000" b="1">
                <a:ea typeface="ＭＳ Ｐゴシック" pitchFamily="-111" charset="-128"/>
                <a:cs typeface="ＭＳ Ｐゴシック" pitchFamily="-111" charset="-128"/>
              </a:rPr>
              <a:t>las2txt</a:t>
            </a:r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Can choose the format of the output (precision, separator, content)</a:t>
            </a:r>
          </a:p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Can apply various filters and transformations </a:t>
            </a:r>
          </a:p>
        </p:txBody>
      </p:sp>
      <p:sp>
        <p:nvSpPr>
          <p:cNvPr id="166916" name="Text Box 4"/>
          <p:cNvSpPr txBox="1">
            <a:spLocks noChangeArrowheads="1"/>
          </p:cNvSpPr>
          <p:nvPr/>
        </p:nvSpPr>
        <p:spPr bwMode="auto">
          <a:xfrm>
            <a:off x="431800" y="2492375"/>
            <a:ext cx="8807450" cy="622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las2txt –i Serpent_Mound_Model_LAS_Data.las 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-o Serpent_Mound_Model_LAS_Data.dat -v</a:t>
            </a:r>
          </a:p>
        </p:txBody>
      </p:sp>
      <p:sp>
        <p:nvSpPr>
          <p:cNvPr id="166917" name="Text Box 4"/>
          <p:cNvSpPr txBox="1">
            <a:spLocks noChangeArrowheads="1"/>
          </p:cNvSpPr>
          <p:nvPr/>
        </p:nvSpPr>
        <p:spPr bwMode="auto">
          <a:xfrm>
            <a:off x="431800" y="3213100"/>
            <a:ext cx="8807450" cy="15827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289814.15,4320978.61,170.76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289814.64,4320978.84,170.76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289815.12,4320979.06,170.75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289815.60,4320979.28,170.74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...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Load the Text File into a Point Table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Input table is a text file</a:t>
            </a:r>
          </a:p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Load using SQL*Loader</a:t>
            </a:r>
          </a:p>
        </p:txBody>
      </p:sp>
      <p:sp>
        <p:nvSpPr>
          <p:cNvPr id="167940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7941" name="Rectangle 4"/>
          <p:cNvSpPr>
            <a:spLocks noChangeArrowheads="1"/>
          </p:cNvSpPr>
          <p:nvPr/>
        </p:nvSpPr>
        <p:spPr bwMode="auto">
          <a:xfrm>
            <a:off x="5145088" y="1052513"/>
            <a:ext cx="3505200" cy="13858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CREATE TABLE input_points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rid             VARCHAR2(40),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val_d1  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val_d2  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val_d3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)</a:t>
            </a:r>
            <a:endParaRPr lang="en-US" sz="1400">
              <a:solidFill>
                <a:schemeClr val="accent1"/>
              </a:solidFill>
              <a:latin typeface="Courier New" pitchFamily="-111" charset="0"/>
            </a:endParaRPr>
          </a:p>
        </p:txBody>
      </p:sp>
      <p:sp>
        <p:nvSpPr>
          <p:cNvPr id="167942" name="Rectangle 8"/>
          <p:cNvSpPr>
            <a:spLocks noChangeArrowheads="1"/>
          </p:cNvSpPr>
          <p:nvPr/>
        </p:nvSpPr>
        <p:spPr bwMode="auto">
          <a:xfrm>
            <a:off x="5422900" y="4724400"/>
            <a:ext cx="2947988" cy="1377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-73.999922, 40.000002, 74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-73.999921, 40.000002, 27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-73.999920, 40.000002, 76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-73.999919, 40.000002, 72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-73.999918, 40.000002, 91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-73.999917, 40.000002, 96</a:t>
            </a:r>
          </a:p>
        </p:txBody>
      </p:sp>
      <p:sp>
        <p:nvSpPr>
          <p:cNvPr id="167943" name="Rectangle 4"/>
          <p:cNvSpPr>
            <a:spLocks noChangeArrowheads="1"/>
          </p:cNvSpPr>
          <p:nvPr/>
        </p:nvSpPr>
        <p:spPr bwMode="auto">
          <a:xfrm>
            <a:off x="871538" y="3989388"/>
            <a:ext cx="3505200" cy="2032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LOAD DATA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TRUNCATE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INTO TABLE input_points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FIELDS TERMINATED BY ','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rid sequence,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val_d1,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val_d2,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val_d3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)</a:t>
            </a:r>
          </a:p>
        </p:txBody>
      </p:sp>
      <p:sp>
        <p:nvSpPr>
          <p:cNvPr id="167944" name="Rectangle 8"/>
          <p:cNvSpPr>
            <a:spLocks noChangeArrowheads="1"/>
          </p:cNvSpPr>
          <p:nvPr/>
        </p:nvSpPr>
        <p:spPr bwMode="auto">
          <a:xfrm>
            <a:off x="5024438" y="2781300"/>
            <a:ext cx="3744912" cy="1600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sqlldr scott/tiger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control=point_table.ctl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data=input_points.dat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direct=true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columnarrayrows=20000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streamsize=2560000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multithreading=true</a:t>
            </a:r>
          </a:p>
        </p:txBody>
      </p:sp>
      <p:cxnSp>
        <p:nvCxnSpPr>
          <p:cNvPr id="167945" name="Elbow Connector 50"/>
          <p:cNvCxnSpPr>
            <a:cxnSpLocks noChangeShapeType="1"/>
            <a:stCxn id="167942" idx="0"/>
            <a:endCxn id="167944" idx="2"/>
          </p:cNvCxnSpPr>
          <p:nvPr/>
        </p:nvCxnSpPr>
        <p:spPr bwMode="auto">
          <a:xfrm rot="5400000" flipH="1" flipV="1">
            <a:off x="6725444" y="4553744"/>
            <a:ext cx="342900" cy="15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67946" name="Elbow Connector 50"/>
          <p:cNvCxnSpPr>
            <a:cxnSpLocks noChangeShapeType="1"/>
            <a:stCxn id="167943" idx="0"/>
            <a:endCxn id="167944" idx="1"/>
          </p:cNvCxnSpPr>
          <p:nvPr/>
        </p:nvCxnSpPr>
        <p:spPr bwMode="auto">
          <a:xfrm rot="5400000" flipH="1" flipV="1">
            <a:off x="3620294" y="2585244"/>
            <a:ext cx="407988" cy="2400300"/>
          </a:xfrm>
          <a:prstGeom prst="bentConnector2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67947" name="Elbow Connector 50"/>
          <p:cNvCxnSpPr>
            <a:cxnSpLocks noChangeShapeType="1"/>
            <a:stCxn id="167944" idx="0"/>
            <a:endCxn id="167941" idx="2"/>
          </p:cNvCxnSpPr>
          <p:nvPr/>
        </p:nvCxnSpPr>
        <p:spPr bwMode="auto">
          <a:xfrm rot="5400000" flipH="1" flipV="1">
            <a:off x="6725444" y="2609056"/>
            <a:ext cx="342900" cy="15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Validating 2½D structures 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742950" y="1600200"/>
            <a:ext cx="8629650" cy="4343400"/>
          </a:xfrm>
        </p:spPr>
        <p:txBody>
          <a:bodyPr/>
          <a:lstStyle/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Arcs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are not allowed !</a:t>
            </a:r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Lines: points with same X and Y but different Z are no longer considered as duplicates !</a:t>
            </a:r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Simple Surfaces: must be planar !</a:t>
            </a:r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dirty="0" smtClean="0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3D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validation is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 more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expensive (CPU)</a:t>
            </a:r>
          </a:p>
          <a:p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990600"/>
            <a:ext cx="8567737" cy="425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Specific 3D rules applied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Initialize the TIN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sz="half" idx="1"/>
          </p:nvPr>
        </p:nvSpPr>
        <p:spPr>
          <a:xfrm>
            <a:off x="273050" y="1600200"/>
            <a:ext cx="4006850" cy="4343400"/>
          </a:xfrm>
        </p:spPr>
        <p:txBody>
          <a:bodyPr/>
          <a:lstStyle/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Define the structure and organization of the TIN</a:t>
            </a:r>
          </a:p>
          <a:p>
            <a:pPr lvl="1"/>
            <a:r>
              <a:rPr lang="en-US" sz="1600"/>
              <a:t>Resolution, dimensions, extent</a:t>
            </a:r>
          </a:p>
          <a:p>
            <a:pPr lvl="1"/>
            <a:r>
              <a:rPr lang="en-US" sz="1600"/>
              <a:t>Block capacity (in points)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Specify the location of the blocks for each TIN</a:t>
            </a:r>
          </a:p>
          <a:p>
            <a:pPr lvl="1"/>
            <a:r>
              <a:rPr lang="en-US" sz="1800"/>
              <a:t>Name of the TIN blocks table</a:t>
            </a:r>
          </a:p>
          <a:p>
            <a:pPr lvl="1"/>
            <a:r>
              <a:rPr lang="en-US" sz="1800"/>
              <a:t>Unique identifier in that table</a:t>
            </a:r>
          </a:p>
          <a:p>
            <a:r>
              <a:rPr lang="en-US" sz="2200">
                <a:ea typeface="ＭＳ Ｐゴシック" pitchFamily="-111" charset="-128"/>
                <a:cs typeface="ＭＳ Ｐゴシック" pitchFamily="-111" charset="-128"/>
              </a:rPr>
              <a:t>Specify processing parameters</a:t>
            </a:r>
          </a:p>
          <a:p>
            <a:pPr lvl="1"/>
            <a:r>
              <a:rPr lang="en-US" sz="1800"/>
              <a:t>Stop lines</a:t>
            </a:r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</p:txBody>
      </p:sp>
      <p:sp>
        <p:nvSpPr>
          <p:cNvPr id="168964" name="Rectangle 3"/>
          <p:cNvSpPr>
            <a:spLocks noChangeArrowheads="1"/>
          </p:cNvSpPr>
          <p:nvPr/>
        </p:nvSpPr>
        <p:spPr bwMode="auto">
          <a:xfrm>
            <a:off x="4521200" y="1643063"/>
            <a:ext cx="5256213" cy="44021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INSERT INTO TINS(ID, TIN)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VALUES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1,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SDO_TIN_PKG.INIT(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BASETABLE          =&gt; 'TINS',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BASECOL            =&gt; 'TIN',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BLKTABLE           =&gt; 'TIN_BLK_01',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PTN_PARAMS         =&gt; 'BLK_CAPACITY=10000',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TIN_TOL            =&gt; 0.05,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TIN_TOT_DIMENSIONS =&gt; 3,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PC_EXTENT          =&gt;  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SDO_GEOMETRY (2003, 32617, NULL,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  SDO_ELEM_INFO_ARRAY (1,1003,3),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  SDO_ORDINATE_ARRAY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   289021, 4320940, 290106, 4323640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sz="1400">
              <a:solidFill>
                <a:srgbClr val="000066"/>
              </a:solidFill>
              <a:latin typeface="Courier New" pitchFamily="-111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Load the TIN from the Point Table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738188" y="1643063"/>
            <a:ext cx="8166100" cy="4343400"/>
          </a:xfrm>
        </p:spPr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Generate the TIN from the point table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Structure of the input table</a:t>
            </a:r>
          </a:p>
        </p:txBody>
      </p:sp>
      <p:sp>
        <p:nvSpPr>
          <p:cNvPr id="169988" name="Rectangle 3"/>
          <p:cNvSpPr>
            <a:spLocks noChangeArrowheads="1"/>
          </p:cNvSpPr>
          <p:nvPr/>
        </p:nvSpPr>
        <p:spPr bwMode="auto">
          <a:xfrm>
            <a:off x="609600" y="2009775"/>
            <a:ext cx="8534400" cy="206216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DECLARE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TIN SDO_TIN;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BEGIN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SELECT TIN INTO TIN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FROM TINS WHERE ID = 1;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SDO_TIN_PKG.CREATE_TIN (TIN, 'INPUT_POINTS');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END;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/</a:t>
            </a:r>
          </a:p>
        </p:txBody>
      </p:sp>
      <p:sp>
        <p:nvSpPr>
          <p:cNvPr id="169989" name="Rectangle 3"/>
          <p:cNvSpPr>
            <a:spLocks noChangeArrowheads="1"/>
          </p:cNvSpPr>
          <p:nvPr/>
        </p:nvSpPr>
        <p:spPr bwMode="auto">
          <a:xfrm>
            <a:off x="595313" y="4714875"/>
            <a:ext cx="3429000" cy="13239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RID           VARCHAR2(40)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VAL_D1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VAL_D2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…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VAL_Dn        NUMBER</a:t>
            </a:r>
          </a:p>
        </p:txBody>
      </p:sp>
      <p:sp>
        <p:nvSpPr>
          <p:cNvPr id="169990" name="Text Box 5"/>
          <p:cNvSpPr txBox="1">
            <a:spLocks noChangeArrowheads="1"/>
          </p:cNvSpPr>
          <p:nvPr/>
        </p:nvSpPr>
        <p:spPr bwMode="auto">
          <a:xfrm>
            <a:off x="5291138" y="4670425"/>
            <a:ext cx="3448050" cy="369888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Unique point identifier</a:t>
            </a:r>
          </a:p>
        </p:txBody>
      </p:sp>
      <p:sp>
        <p:nvSpPr>
          <p:cNvPr id="169991" name="Line 6"/>
          <p:cNvSpPr>
            <a:spLocks noChangeShapeType="1"/>
          </p:cNvSpPr>
          <p:nvPr/>
        </p:nvSpPr>
        <p:spPr bwMode="auto">
          <a:xfrm flipH="1">
            <a:off x="3881438" y="4845050"/>
            <a:ext cx="1295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992" name="Text Box 9"/>
          <p:cNvSpPr txBox="1">
            <a:spLocks noChangeArrowheads="1"/>
          </p:cNvSpPr>
          <p:nvPr/>
        </p:nvSpPr>
        <p:spPr bwMode="auto">
          <a:xfrm>
            <a:off x="5272088" y="5273675"/>
            <a:ext cx="2324100" cy="369888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Point coordinates</a:t>
            </a:r>
          </a:p>
        </p:txBody>
      </p:sp>
      <p:sp>
        <p:nvSpPr>
          <p:cNvPr id="169993" name="Line 10"/>
          <p:cNvSpPr>
            <a:spLocks noChangeShapeType="1"/>
          </p:cNvSpPr>
          <p:nvPr/>
        </p:nvSpPr>
        <p:spPr bwMode="auto">
          <a:xfrm flipH="1">
            <a:off x="3452813" y="5429250"/>
            <a:ext cx="178593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994" name="Right Brace 10"/>
          <p:cNvSpPr>
            <a:spLocks/>
          </p:cNvSpPr>
          <p:nvPr/>
        </p:nvSpPr>
        <p:spPr bwMode="auto">
          <a:xfrm>
            <a:off x="3309938" y="5000625"/>
            <a:ext cx="142875" cy="928688"/>
          </a:xfrm>
          <a:prstGeom prst="rightBrace">
            <a:avLst>
              <a:gd name="adj1" fmla="val 8336"/>
              <a:gd name="adj2" fmla="val 50000"/>
            </a:avLst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/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5. Create Spatial Indexes</a:t>
            </a:r>
          </a:p>
        </p:txBody>
      </p:sp>
      <p:sp>
        <p:nvSpPr>
          <p:cNvPr id="172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Index on the </a:t>
            </a:r>
            <a:r>
              <a:rPr lang="fr-FR" b="1">
                <a:ea typeface="ＭＳ Ｐゴシック" pitchFamily="-111" charset="-128"/>
                <a:cs typeface="ＭＳ Ｐゴシック" pitchFamily="-111" charset="-128"/>
              </a:rPr>
              <a:t>TINs</a:t>
            </a:r>
          </a:p>
        </p:txBody>
      </p:sp>
      <p:sp>
        <p:nvSpPr>
          <p:cNvPr id="172036" name="Rectangle 3"/>
          <p:cNvSpPr>
            <a:spLocks noChangeArrowheads="1"/>
          </p:cNvSpPr>
          <p:nvPr/>
        </p:nvSpPr>
        <p:spPr bwMode="auto">
          <a:xfrm>
            <a:off x="609600" y="2211388"/>
            <a:ext cx="8534400" cy="28019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INSERT INTO user_sdo_geom_metadata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table_name, column_name, diminfo, srid)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VALUES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'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TINS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'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TIN.TIN_EXTENT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sdo_dim_array(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 sdo_dim_element('Easting',   200000,   300000, 0.05),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 sdo_dim_element('Northing', 4300000,  4400000, 0.05)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32617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  <p:sp>
        <p:nvSpPr>
          <p:cNvPr id="172037" name="Rectangle 4"/>
          <p:cNvSpPr>
            <a:spLocks noChangeArrowheads="1"/>
          </p:cNvSpPr>
          <p:nvPr/>
        </p:nvSpPr>
        <p:spPr bwMode="auto">
          <a:xfrm>
            <a:off x="609600" y="5189538"/>
            <a:ext cx="8534400" cy="83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CREATE INDEX tins_sx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ON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tins (tins.tin_extent)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INDEXTYPE IS MDSYS.SPATIAL_INDEX;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Create Spatial Indexes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Index on the </a:t>
            </a:r>
            <a:r>
              <a:rPr lang="fr-FR" b="1">
                <a:ea typeface="ＭＳ Ｐゴシック" pitchFamily="-111" charset="-128"/>
                <a:cs typeface="ＭＳ Ｐゴシック" pitchFamily="-111" charset="-128"/>
              </a:rPr>
              <a:t>TIN</a:t>
            </a:r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fr-FR" b="1">
                <a:ea typeface="ＭＳ Ｐゴシック" pitchFamily="-111" charset="-128"/>
                <a:cs typeface="ＭＳ Ｐゴシック" pitchFamily="-111" charset="-128"/>
              </a:rPr>
              <a:t>blocks</a:t>
            </a:r>
          </a:p>
        </p:txBody>
      </p:sp>
      <p:sp>
        <p:nvSpPr>
          <p:cNvPr id="173060" name="Rectangle 3"/>
          <p:cNvSpPr>
            <a:spLocks noChangeArrowheads="1"/>
          </p:cNvSpPr>
          <p:nvPr/>
        </p:nvSpPr>
        <p:spPr bwMode="auto">
          <a:xfrm>
            <a:off x="609600" y="2211388"/>
            <a:ext cx="8534400" cy="28019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INSERT INTO user_sdo_geom_metadata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table_name, column_name, diminfo, srid)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VALUES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‘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TIN_BLK_01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'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BLK_EXTENT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sdo_dim_array(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 sdo_dim_element('Easting',   200000,   300000, 0.05),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 sdo_dim_element('Northing', 4300000,  4400000, 0.05)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32617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  <p:sp>
        <p:nvSpPr>
          <p:cNvPr id="173061" name="Rectangle 4"/>
          <p:cNvSpPr>
            <a:spLocks noChangeArrowheads="1"/>
          </p:cNvSpPr>
          <p:nvPr/>
        </p:nvSpPr>
        <p:spPr bwMode="auto">
          <a:xfrm>
            <a:off x="609600" y="5189538"/>
            <a:ext cx="8534400" cy="83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CREATE INDEX tin_blk_01_sx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ON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tin_blk_01 (blk_extent)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INDEXTYPE IS MDSYS.SPATIAL_INDEX;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05525" y="1701800"/>
            <a:ext cx="3384550" cy="9350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Note</a:t>
            </a:r>
          </a:p>
          <a:p>
            <a:pPr algn="l">
              <a:defRPr/>
            </a:pPr>
            <a:r>
              <a:rPr lang="en-US" sz="160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SDO_TIN_PKG.CREATE_TIN () automatically creates this index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6. Processing Tins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Select tins using spatial operators</a:t>
            </a:r>
          </a:p>
          <a:p>
            <a:pPr lvl="1"/>
            <a:r>
              <a:rPr lang="en-US"/>
              <a:t>SDO_TIN. TIN_EXTENT has the extent of each scene</a:t>
            </a:r>
          </a:p>
          <a:p>
            <a:pPr lvl="1"/>
            <a:r>
              <a:rPr lang="en-US"/>
              <a:t>SDO_ANYINTERACT, SDO_NN, SDO_FILTER, …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Clip from a scene using a geometric window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Convert to regular geometries</a:t>
            </a:r>
          </a:p>
          <a:p>
            <a:pPr lvl="1">
              <a:buFontTx/>
              <a:buNone/>
            </a:pPr>
            <a:endParaRPr lang="en-US"/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Can also use spatial operators to search through point blocks</a:t>
            </a:r>
          </a:p>
          <a:p>
            <a:pPr lvl="1"/>
            <a:r>
              <a:rPr lang="en-US"/>
              <a:t>SDO_TIN_BLK. BLK_EXTENT has the extent of each block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Processing Point Clouds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ea typeface="ＭＳ Ｐゴシック" pitchFamily="-111" charset="-128"/>
                <a:cs typeface="ＭＳ Ｐゴシック" pitchFamily="-111" charset="-128"/>
              </a:rPr>
              <a:t>CLIP_TIN</a:t>
            </a: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  <a:p>
            <a:pPr lvl="1"/>
            <a:r>
              <a:rPr lang="en-US"/>
              <a:t>Clip a section from a TIN</a:t>
            </a:r>
          </a:p>
          <a:p>
            <a:pPr lvl="1"/>
            <a:r>
              <a:rPr lang="en-US"/>
              <a:t>2D or 3D query window</a:t>
            </a:r>
          </a:p>
          <a:p>
            <a:pPr lvl="1"/>
            <a:r>
              <a:rPr lang="en-US"/>
              <a:t>Returns triangles for any block whose extent intersects the query window</a:t>
            </a:r>
          </a:p>
          <a:p>
            <a:pPr lvl="1"/>
            <a:r>
              <a:rPr lang="en-US"/>
              <a:t>Only triangles that intersect the query window are returned</a:t>
            </a:r>
          </a:p>
          <a:p>
            <a:pPr lvl="1"/>
            <a:r>
              <a:rPr lang="en-US"/>
              <a:t>Creates a set of TIN blocks, can be stored or used in queries</a:t>
            </a:r>
          </a:p>
          <a:p>
            <a:r>
              <a:rPr lang="en-US" b="1">
                <a:ea typeface="ＭＳ Ｐゴシック" pitchFamily="-111" charset="-128"/>
                <a:cs typeface="ＭＳ Ｐゴシック" pitchFamily="-111" charset="-128"/>
              </a:rPr>
              <a:t>TO_GEOMETRY</a:t>
            </a:r>
          </a:p>
          <a:p>
            <a:pPr lvl="1"/>
            <a:r>
              <a:rPr lang="en-US"/>
              <a:t>Gets the triangles (as a 3D surface) from a TIN</a:t>
            </a:r>
          </a:p>
          <a:p>
            <a:pPr lvl="1"/>
            <a:r>
              <a:rPr lang="en-US"/>
              <a:t>Can be from a CLIP_TIN operation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CLIP_TIN: Clipping from a TIN</a:t>
            </a:r>
          </a:p>
        </p:txBody>
      </p:sp>
      <p:sp>
        <p:nvSpPr>
          <p:cNvPr id="176131" name="Content Placeholder 2"/>
          <p:cNvSpPr>
            <a:spLocks noGrp="1"/>
          </p:cNvSpPr>
          <p:nvPr>
            <p:ph sz="half" idx="1"/>
          </p:nvPr>
        </p:nvSpPr>
        <p:spPr>
          <a:xfrm>
            <a:off x="415925" y="2420938"/>
            <a:ext cx="4006850" cy="3479800"/>
          </a:xfrm>
        </p:spPr>
        <p:txBody>
          <a:bodyPr/>
          <a:lstStyle/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Selects triangles from a tin that are within a spatial window.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Results in an array of tin blocks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The clipping window can be in any coordinate system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The clipping window is automatically transformed to the coordinate system of the TIN.</a:t>
            </a:r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</p:txBody>
      </p:sp>
      <p:sp>
        <p:nvSpPr>
          <p:cNvPr id="176132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76133" name="Rectangle 3"/>
          <p:cNvSpPr>
            <a:spLocks noChangeArrowheads="1"/>
          </p:cNvSpPr>
          <p:nvPr/>
        </p:nvSpPr>
        <p:spPr bwMode="auto">
          <a:xfrm>
            <a:off x="4592638" y="860425"/>
            <a:ext cx="5184775" cy="507841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DECLARE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clip_window SDO_GEOMETRY;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BEGIN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Get the clipping window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SELECT geom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INTO   clip_window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FROM   us_parks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WHERE  name = 'Serpent Mound State Memorial';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Find the matching tins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FOR s IN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SELECT tin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FROM   tins 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WHERE  sdo_anyinteract(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s.tin.tin_extent, clip_window) = 'TRUE'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LOOP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Clip out the desired subset from the tin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INSERT INTO clipped_tins_blocks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SELECT * FROM TABLE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  </a:t>
            </a: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sdo_tin_pkg.clip_tin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INP             =&gt;  s.tin,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             =&gt;  clip_window,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QRY_MIN_RES     =&gt;  null,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QRY_MAX_RES     =&gt;  null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END LOOP;</a:t>
            </a:r>
          </a:p>
        </p:txBody>
      </p:sp>
      <p:sp>
        <p:nvSpPr>
          <p:cNvPr id="176134" name="TextBox 14"/>
          <p:cNvSpPr txBox="1">
            <a:spLocks noChangeArrowheads="1"/>
          </p:cNvSpPr>
          <p:nvPr/>
        </p:nvSpPr>
        <p:spPr bwMode="auto">
          <a:xfrm>
            <a:off x="849313" y="1065213"/>
            <a:ext cx="3311525" cy="923925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Select the triangles that intersect “Serpent Mound State Memorial Park”</a:t>
            </a:r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Clipping from a Tin</a:t>
            </a:r>
          </a:p>
        </p:txBody>
      </p:sp>
      <p:sp>
        <p:nvSpPr>
          <p:cNvPr id="177155" name="Content Placeholder 2"/>
          <p:cNvSpPr>
            <a:spLocks noGrp="1"/>
          </p:cNvSpPr>
          <p:nvPr>
            <p:ph sz="half" idx="1"/>
          </p:nvPr>
        </p:nvSpPr>
        <p:spPr>
          <a:xfrm>
            <a:off x="415925" y="2420938"/>
            <a:ext cx="4006850" cy="3479800"/>
          </a:xfrm>
        </p:spPr>
        <p:txBody>
          <a:bodyPr/>
          <a:lstStyle/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The clipping window can be in any coordinate system</a:t>
            </a:r>
          </a:p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The clipping window is automatically transformed to the coordinate system of the TIN.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177156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77157" name="Rectangle 3"/>
          <p:cNvSpPr>
            <a:spLocks noChangeArrowheads="1"/>
          </p:cNvSpPr>
          <p:nvPr/>
        </p:nvSpPr>
        <p:spPr bwMode="auto">
          <a:xfrm>
            <a:off x="4592638" y="860425"/>
            <a:ext cx="5184775" cy="559276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DECLARE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clip_window SDO_GEOMETRY;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BEGIN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Construct the clipping window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clip_window := sdo_geom.sdo_buffer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SDO_GEOMETRY(2001, 4326,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SDO_POINT_TYPE(-83.430895, 39.0243455, NULL),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NULL, NULL),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200, 0.05, 'UNIT=METER'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); 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Find the matching tins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FOR s IN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SELECT tin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FROM   tins 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WHERE  sdo_anyinteract(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s.tin.tin_extent, clip_window) = 'TRUE'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LOOP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</a:t>
            </a:r>
            <a:r>
              <a:rPr lang="en-US" sz="1200">
                <a:solidFill>
                  <a:srgbClr val="009900"/>
                </a:solidFill>
                <a:latin typeface="Courier New" pitchFamily="-111" charset="0"/>
              </a:rPr>
              <a:t>-- Clip out the desired subset from the tin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INSERT INTO clipped_tins_blocks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SELECT * FROM TABLE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  </a:t>
            </a: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sdo_tin_pkg.clip_tin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INP             =&gt;  s.tin,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             =&gt;  clip_window,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QRY_MIN_RES     =&gt;  null,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chemeClr val="accent1"/>
                </a:solidFill>
                <a:latin typeface="Courier New" pitchFamily="-111" charset="0"/>
              </a:rPr>
              <a:t>          QRY_MAX_RES     =&gt;  null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END LOOP;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END;</a:t>
            </a:r>
          </a:p>
        </p:txBody>
      </p:sp>
      <p:sp>
        <p:nvSpPr>
          <p:cNvPr id="177158" name="TextBox 14"/>
          <p:cNvSpPr txBox="1">
            <a:spLocks noChangeArrowheads="1"/>
          </p:cNvSpPr>
          <p:nvPr/>
        </p:nvSpPr>
        <p:spPr bwMode="auto">
          <a:xfrm>
            <a:off x="849313" y="1065213"/>
            <a:ext cx="3311525" cy="923925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Select the triangles within  a 200 meter buffer around a point</a:t>
            </a:r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TO_GEOMETRY: Convert to Geometries</a:t>
            </a:r>
          </a:p>
        </p:txBody>
      </p:sp>
      <p:sp>
        <p:nvSpPr>
          <p:cNvPr id="178179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600200"/>
            <a:ext cx="3778250" cy="4343400"/>
          </a:xfrm>
        </p:spPr>
        <p:txBody>
          <a:bodyPr/>
          <a:lstStyle/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Extracts the triangles from a tin block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Convert to a composite surface SDO_GEOMETRY object</a:t>
            </a:r>
          </a:p>
          <a:p>
            <a:pPr>
              <a:buFontTx/>
              <a:buNone/>
            </a:pPr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>
              <a:buFontTx/>
              <a:buNone/>
            </a:pPr>
            <a:r>
              <a:rPr lang="en-US" sz="2000" b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NOTES:</a:t>
            </a:r>
          </a:p>
          <a:p>
            <a:r>
              <a:rPr lang="en-US" sz="200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Must specify the correct dimensionality for the points and TIN!</a:t>
            </a:r>
          </a:p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index dimensionality (gtype dim in extent in INIT)</a:t>
            </a:r>
            <a:endParaRPr lang="en-US" sz="2000">
              <a:solidFill>
                <a:srgbClr val="FF0000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</p:txBody>
      </p:sp>
      <p:sp>
        <p:nvSpPr>
          <p:cNvPr id="178180" name="Rectangle 3"/>
          <p:cNvSpPr>
            <a:spLocks noChangeArrowheads="1"/>
          </p:cNvSpPr>
          <p:nvPr/>
        </p:nvSpPr>
        <p:spPr bwMode="auto">
          <a:xfrm>
            <a:off x="4592638" y="1628775"/>
            <a:ext cx="5184775" cy="13858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CREATE TABLE clipped_tins_geom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obj_id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blk_id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num_triangles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triangles     SDO_GEOMETRY,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  <p:sp>
        <p:nvSpPr>
          <p:cNvPr id="178181" name="Rectangle 3"/>
          <p:cNvSpPr>
            <a:spLocks noChangeArrowheads="1"/>
          </p:cNvSpPr>
          <p:nvPr/>
        </p:nvSpPr>
        <p:spPr bwMode="auto">
          <a:xfrm>
            <a:off x="4592638" y="3284538"/>
            <a:ext cx="5184775" cy="26781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INSERT INTO clipped_tins_geom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SELECT obj_id, blk_id, num_triangles,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sdo_tin_pkg.to_geometry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points,           -- LOB with the points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triangles,        -- LOB with the triangles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num_points,       -- # of points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num_triangles,    -- # of triangles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2,          -- Dimensionality of the TIN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</a:t>
            </a: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3,          -- Dimensionality of the points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 32617       -- SRID of the TIN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from clipped_tins_blocks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TO_GEOMETRY result</a:t>
            </a:r>
          </a:p>
        </p:txBody>
      </p:sp>
      <p:sp>
        <p:nvSpPr>
          <p:cNvPr id="179203" name="Content Placeholder 36"/>
          <p:cNvSpPr>
            <a:spLocks noGrp="1"/>
          </p:cNvSpPr>
          <p:nvPr>
            <p:ph idx="1"/>
          </p:nvPr>
        </p:nvSpPr>
        <p:spPr>
          <a:xfrm>
            <a:off x="742950" y="1600200"/>
            <a:ext cx="2554288" cy="4343400"/>
          </a:xfrm>
        </p:spPr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result is a 3D composite surface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One face per triangle</a:t>
            </a:r>
          </a:p>
        </p:txBody>
      </p:sp>
      <p:sp>
        <p:nvSpPr>
          <p:cNvPr id="179204" name="Rectangle 3"/>
          <p:cNvSpPr>
            <a:spLocks noChangeArrowheads="1"/>
          </p:cNvSpPr>
          <p:nvPr/>
        </p:nvSpPr>
        <p:spPr bwMode="auto">
          <a:xfrm>
            <a:off x="5024438" y="1052513"/>
            <a:ext cx="4537075" cy="50180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SDO_GEOMETRY(3003, 32617, NULL,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SDO_ELEM_INFO_ARRAY(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    1, 1006, 313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1, 1003, 1,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13, 1003, 1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...,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3745, 1003, 1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),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SDO_ORDINATE_ARRAY(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289917.79, 4322130.29, 203.23,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289914.77, 4322152.71, 201.62,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289917.42, 4322131.4,  203.12,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289917.79, 4322130.29, 203.23,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...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289638,    4323189.34, 183.95,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289410.02, 4323546.61, 174.35,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289409.78, 4323545.32, 174.25,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  289638,    4323189.34, 183.95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)</a:t>
            </a:r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5457825" y="3284538"/>
            <a:ext cx="3887788" cy="1008062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cxnSp>
        <p:nvCxnSpPr>
          <p:cNvPr id="179206" name="Straight Arrow Connector 20"/>
          <p:cNvCxnSpPr>
            <a:cxnSpLocks noChangeShapeType="1"/>
          </p:cNvCxnSpPr>
          <p:nvPr/>
        </p:nvCxnSpPr>
        <p:spPr bwMode="auto">
          <a:xfrm flipV="1">
            <a:off x="4052888" y="3789363"/>
            <a:ext cx="1404937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79207" name="Rectangle 5"/>
          <p:cNvSpPr>
            <a:spLocks noChangeArrowheads="1"/>
          </p:cNvSpPr>
          <p:nvPr/>
        </p:nvSpPr>
        <p:spPr bwMode="auto">
          <a:xfrm>
            <a:off x="5457825" y="4508500"/>
            <a:ext cx="3887788" cy="1008063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cxnSp>
        <p:nvCxnSpPr>
          <p:cNvPr id="179208" name="Straight Arrow Connector 20"/>
          <p:cNvCxnSpPr>
            <a:cxnSpLocks noChangeShapeType="1"/>
          </p:cNvCxnSpPr>
          <p:nvPr/>
        </p:nvCxnSpPr>
        <p:spPr bwMode="auto">
          <a:xfrm flipV="1">
            <a:off x="4052888" y="5013325"/>
            <a:ext cx="1404937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79209" name="Rectangle 5"/>
          <p:cNvSpPr>
            <a:spLocks noChangeArrowheads="1"/>
          </p:cNvSpPr>
          <p:nvPr/>
        </p:nvSpPr>
        <p:spPr bwMode="auto">
          <a:xfrm>
            <a:off x="5457825" y="1557338"/>
            <a:ext cx="1798638" cy="287337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9063" indent="-119063"/>
            <a:endParaRPr lang="fr-FR"/>
          </a:p>
        </p:txBody>
      </p:sp>
      <p:cxnSp>
        <p:nvCxnSpPr>
          <p:cNvPr id="179210" name="Straight Arrow Connector 20"/>
          <p:cNvCxnSpPr>
            <a:cxnSpLocks noChangeShapeType="1"/>
          </p:cNvCxnSpPr>
          <p:nvPr/>
        </p:nvCxnSpPr>
        <p:spPr bwMode="auto">
          <a:xfrm flipV="1">
            <a:off x="4052888" y="1700213"/>
            <a:ext cx="1404937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24" name="TextBox 23"/>
          <p:cNvSpPr txBox="1"/>
          <p:nvPr/>
        </p:nvSpPr>
        <p:spPr>
          <a:xfrm>
            <a:off x="3440113" y="3521075"/>
            <a:ext cx="1044575" cy="53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First triangle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40113" y="4745038"/>
            <a:ext cx="1044575" cy="53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Last triangle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05188" y="1557338"/>
            <a:ext cx="1331912" cy="3127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3D surface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Remove Unnecessary Z values</a:t>
            </a:r>
          </a:p>
        </p:txBody>
      </p:sp>
      <p:sp>
        <p:nvSpPr>
          <p:cNvPr id="30723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Data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 that is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not really 3D</a:t>
            </a:r>
          </a:p>
          <a:p>
            <a:pPr lvl="1"/>
            <a:r>
              <a:rPr lang="en-US" dirty="0"/>
              <a:t>Shapes with Z set to 0 or NULL</a:t>
            </a:r>
          </a:p>
          <a:p>
            <a:pPr lvl="1"/>
            <a:r>
              <a:rPr lang="en-US" dirty="0"/>
              <a:t>Common for data imported from CAD systems</a:t>
            </a:r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Horizontal shapes</a:t>
            </a:r>
          </a:p>
          <a:p>
            <a:pPr lvl="1"/>
            <a:r>
              <a:rPr lang="en-US" dirty="0"/>
              <a:t>Lines or polygons with all Z identical</a:t>
            </a:r>
          </a:p>
          <a:p>
            <a:pPr lvl="1"/>
            <a:r>
              <a:rPr lang="en-US" dirty="0"/>
              <a:t>Are the Z really used by the application ?</a:t>
            </a:r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Convert them to 2D with 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SDO_CS.MAKE_2D(geometry)</a:t>
            </a:r>
          </a:p>
          <a:p>
            <a:pPr lvl="1"/>
            <a:r>
              <a:rPr lang="fr-FR" dirty="0" err="1"/>
              <a:t>Removes</a:t>
            </a:r>
            <a:r>
              <a:rPr lang="fr-FR" dirty="0"/>
              <a:t> the Z values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Viewing the Triangles</a:t>
            </a:r>
          </a:p>
        </p:txBody>
      </p:sp>
      <p:sp>
        <p:nvSpPr>
          <p:cNvPr id="180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Few GIS tools can render a 3D surface.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Split the surface into individual triangles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a custom function (GET_ELEMENTS)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80228" name="Rectangle 3"/>
          <p:cNvSpPr>
            <a:spLocks noChangeArrowheads="1"/>
          </p:cNvSpPr>
          <p:nvPr/>
        </p:nvSpPr>
        <p:spPr bwMode="auto">
          <a:xfrm>
            <a:off x="609600" y="2987675"/>
            <a:ext cx="8534400" cy="15700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CREATE TABLE clipped_tins_geom_split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obj_id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blk_id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triangle_id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triangle      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  <p:sp>
        <p:nvSpPr>
          <p:cNvPr id="180229" name="Rectangle 4"/>
          <p:cNvSpPr>
            <a:spLocks noChangeArrowheads="1"/>
          </p:cNvSpPr>
          <p:nvPr/>
        </p:nvSpPr>
        <p:spPr bwMode="auto">
          <a:xfrm>
            <a:off x="609600" y="4829175"/>
            <a:ext cx="8534400" cy="83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INSERT into clipped_tins_geom_split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SELECT g.obj_id, g.blk_id,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t.element_id, t.element_geom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FROM clipped_tins_geom g,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TABLE(get_elements (triangles)) t 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GET_ELEMENTS function</a:t>
            </a:r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560388" y="2636838"/>
            <a:ext cx="8534400" cy="3416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CREATE OR REPLACE FUNCTION get_elements (g sdo_geometry) RETURN sdo_geometry_table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FF0000"/>
                </a:solidFill>
                <a:latin typeface="Courier New" pitchFamily="-111" charset="0"/>
              </a:rPr>
              <a:t>PIPELINED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AS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num_triangles NUMBER;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triangle SDO_GEOMETRY;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BEGIN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num_triangles := g.sdo_elem_info (3);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FOR i IN 1..num_triangles LOOP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triangle := sdo_geometry (3003, g.sdo_srid, null,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sdo_elem_info_array (1, 1003, 1), sdo_ordinate_array());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triangle.sdo_ordinates.extend(12);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FOR j IN 1..12 LOOP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  triangle.sdo_ordinates(j) := g.sdo_ordinates((i-1)*12+j);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END LOOP;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  </a:t>
            </a:r>
            <a:r>
              <a:rPr lang="en-US" sz="1200">
                <a:solidFill>
                  <a:srgbClr val="FF0000"/>
                </a:solidFill>
                <a:latin typeface="Courier New" pitchFamily="-111" charset="0"/>
              </a:rPr>
              <a:t>PIPE ROW (sdo_geometry_row (i, triangle));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END LOOP;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END;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/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32500" y="3068638"/>
            <a:ext cx="3313113" cy="7572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sz="16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Use a “pipelined” function to return triangles on the fly as they are selected</a:t>
            </a:r>
          </a:p>
        </p:txBody>
      </p:sp>
      <p:sp>
        <p:nvSpPr>
          <p:cNvPr id="181253" name="Rectangle 5"/>
          <p:cNvSpPr>
            <a:spLocks noChangeArrowheads="1"/>
          </p:cNvSpPr>
          <p:nvPr/>
        </p:nvSpPr>
        <p:spPr bwMode="auto">
          <a:xfrm>
            <a:off x="560388" y="1125538"/>
            <a:ext cx="8534400" cy="1384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CREATE OR REPLACE TYPE sdo_geometry_row AS OBJECT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element_id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  element_geom  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/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CREATE OR REPLACE TYPE sdo_geometry_table AS TABLE OF sdo_geometry_row;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>
                <a:solidFill>
                  <a:srgbClr val="000066"/>
                </a:solidFill>
                <a:latin typeface="Courier New" pitchFamily="-111" charset="0"/>
              </a:rPr>
              <a:t>/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Viewing the Triangles</a:t>
            </a:r>
          </a:p>
        </p:txBody>
      </p:sp>
      <p:pic>
        <p:nvPicPr>
          <p:cNvPr id="182275" name="Picture 3" descr="C:\Temp\captur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850" y="981075"/>
            <a:ext cx="8832850" cy="49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Queries on 2½D data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Now performed using 3D rules!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Two 2 ½ lines with different Z no longer intersect !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3D queries are much slower than 2D queries</a:t>
            </a:r>
          </a:p>
          <a:p>
            <a:pPr lvl="1"/>
            <a:r>
              <a:rPr lang="en-US"/>
              <a:t>No internal optimizations!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2D spatial index</a:t>
            </a:r>
          </a:p>
          <a:p>
            <a:pPr lvl="1"/>
            <a:r>
              <a:rPr lang="en-US"/>
              <a:t>Will now use 2D rules for queries (Z are ignored)</a:t>
            </a:r>
          </a:p>
          <a:p>
            <a:pPr lvl="1"/>
            <a:r>
              <a:rPr lang="en-US"/>
              <a:t>This is the default!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/>
              <a:t>3D Data Structures</a:t>
            </a:r>
          </a:p>
        </p:txBody>
      </p:sp>
      <p:pic>
        <p:nvPicPr>
          <p:cNvPr id="33796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28" descr="C:\Temp\e.bmp"/>
          <p:cNvPicPr>
            <a:picLocks noChangeAspect="1" noChangeArrowheads="1"/>
          </p:cNvPicPr>
          <p:nvPr/>
        </p:nvPicPr>
        <p:blipFill>
          <a:blip r:embed="rId4"/>
          <a:srcRect b="9358"/>
          <a:stretch>
            <a:fillRect/>
          </a:stretch>
        </p:blipFill>
        <p:spPr bwMode="auto">
          <a:xfrm>
            <a:off x="7616825" y="692150"/>
            <a:ext cx="228917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Exploiting the Z in “classic” geometries</a:t>
            </a:r>
          </a:p>
        </p:txBody>
      </p:sp>
      <p:sp>
        <p:nvSpPr>
          <p:cNvPr id="35843" name="Rectangle 1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Point</a:t>
            </a:r>
          </a:p>
          <a:p>
            <a:pPr lvl="1" eaLnBrk="1" hangingPunct="1"/>
            <a:r>
              <a:rPr lang="en-US" dirty="0"/>
              <a:t>X, Y, Z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Line</a:t>
            </a:r>
          </a:p>
          <a:p>
            <a:pPr lvl="1" eaLnBrk="1" hangingPunct="1"/>
            <a:r>
              <a:rPr lang="en-US" dirty="0"/>
              <a:t>Suite of points X,Y,Z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Polygon = Simple Surface = Face</a:t>
            </a:r>
          </a:p>
          <a:p>
            <a:pPr lvl="1" eaLnBrk="1" hangingPunct="1"/>
            <a:r>
              <a:rPr lang="en-US" dirty="0"/>
              <a:t>All points must be in the same plane</a:t>
            </a:r>
          </a:p>
          <a:p>
            <a:pPr lvl="1" eaLnBrk="1" hangingPunct="1"/>
            <a:r>
              <a:rPr lang="en-US" dirty="0"/>
              <a:t>A simple surface can have any polygonal shape (possibly with voids)</a:t>
            </a:r>
          </a:p>
          <a:p>
            <a:pPr lvl="1" eaLnBrk="1" hangingPunct="1"/>
            <a:r>
              <a:rPr lang="en-US" dirty="0"/>
              <a:t>Only straight lines or rectangles (no arcs or circles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dirty="0" smtClean="0"/>
              <a:t>Any orientation</a:t>
            </a:r>
          </a:p>
          <a:p>
            <a:pPr lvl="2" eaLnBrk="1" hangingPunct="1"/>
            <a:r>
              <a:rPr lang="en-US" dirty="0" smtClean="0"/>
              <a:t>But holes must have the opposite orientation to the outer ring</a:t>
            </a:r>
            <a:endParaRPr lang="en-US" dirty="0"/>
          </a:p>
        </p:txBody>
      </p:sp>
      <p:sp>
        <p:nvSpPr>
          <p:cNvPr id="35844" name="AutoShape 8"/>
          <p:cNvSpPr>
            <a:spLocks noChangeArrowheads="1"/>
          </p:cNvSpPr>
          <p:nvPr/>
        </p:nvSpPr>
        <p:spPr bwMode="auto">
          <a:xfrm>
            <a:off x="8382000" y="3857625"/>
            <a:ext cx="1241425" cy="457200"/>
          </a:xfrm>
          <a:prstGeom prst="parallelogram">
            <a:avLst>
              <a:gd name="adj" fmla="val 6788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35845" name="Group 14"/>
          <p:cNvGrpSpPr>
            <a:grpSpLocks/>
          </p:cNvGrpSpPr>
          <p:nvPr/>
        </p:nvGrpSpPr>
        <p:grpSpPr bwMode="auto">
          <a:xfrm>
            <a:off x="8096250" y="4714875"/>
            <a:ext cx="1241425" cy="457200"/>
            <a:chOff x="5170" y="2208"/>
            <a:chExt cx="782" cy="288"/>
          </a:xfrm>
        </p:grpSpPr>
        <p:sp>
          <p:nvSpPr>
            <p:cNvPr id="35846" name="AutoShape 12"/>
            <p:cNvSpPr>
              <a:spLocks noChangeArrowheads="1"/>
            </p:cNvSpPr>
            <p:nvPr/>
          </p:nvSpPr>
          <p:spPr bwMode="auto">
            <a:xfrm>
              <a:off x="5170" y="2208"/>
              <a:ext cx="782" cy="288"/>
            </a:xfrm>
            <a:prstGeom prst="parallelogram">
              <a:avLst>
                <a:gd name="adj" fmla="val 67882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847" name="AutoShape 13"/>
            <p:cNvSpPr>
              <a:spLocks noChangeArrowheads="1"/>
            </p:cNvSpPr>
            <p:nvPr/>
          </p:nvSpPr>
          <p:spPr bwMode="auto">
            <a:xfrm>
              <a:off x="5376" y="2277"/>
              <a:ext cx="370" cy="144"/>
            </a:xfrm>
            <a:prstGeom prst="parallelogram">
              <a:avLst>
                <a:gd name="adj" fmla="val 7361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SDO_GEOMETRY – Classic Types </a:t>
            </a:r>
          </a:p>
        </p:txBody>
      </p:sp>
      <p:graphicFrame>
        <p:nvGraphicFramePr>
          <p:cNvPr id="557144" name="Group 88"/>
          <p:cNvGraphicFramePr>
            <a:graphicFrameLocks noGrp="1"/>
          </p:cNvGraphicFramePr>
          <p:nvPr>
            <p:ph type="tbl" idx="1"/>
          </p:nvPr>
        </p:nvGraphicFramePr>
        <p:xfrm>
          <a:off x="577850" y="1347788"/>
          <a:ext cx="8794750" cy="3931288"/>
        </p:xfrm>
        <a:graphic>
          <a:graphicData uri="http://schemas.openxmlformats.org/drawingml/2006/table">
            <a:tbl>
              <a:tblPr/>
              <a:tblGrid>
                <a:gridCol w="2165350"/>
                <a:gridCol w="1143000"/>
                <a:gridCol w="1066800"/>
                <a:gridCol w="4419600"/>
              </a:tblGrid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Object Type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GTYPE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ETYPE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Content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Point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3001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point X,Y,Z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Line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3002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line (suite of X,Y,Z)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Z can be different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Polygon ( = simple surface)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3003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1003 2003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planar polygon (X,Y,Z), possibly with holes 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Multi Point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3005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Several points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Multi Line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3006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Several lines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Multi Polygon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3007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1003 2003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Several disjoint planar polygons (can be in different planes)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Agenda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-111" charset="2"/>
              <a:buChar char="ü"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Concepts</a:t>
            </a:r>
          </a:p>
          <a:p>
            <a:pPr eaLnBrk="1" hangingPunct="1">
              <a:buFont typeface="Wingdings" pitchFamily="-111" charset="2"/>
              <a:buChar char="ü"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Using the Z</a:t>
            </a:r>
          </a:p>
          <a:p>
            <a:pPr lvl="1" eaLnBrk="1" hangingPunct="1">
              <a:buFont typeface="Wingdings" pitchFamily="-111" charset="2"/>
              <a:buChar char="ü"/>
            </a:pPr>
            <a:r>
              <a:rPr lang="en-US" dirty="0"/>
              <a:t>3D Coordinate Systems</a:t>
            </a:r>
          </a:p>
          <a:p>
            <a:pPr eaLnBrk="1" hangingPunct="1">
              <a:buFont typeface="Wingdings" pitchFamily="-111" charset="2"/>
              <a:buChar char="ü"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Modeling 3D Objects</a:t>
            </a:r>
          </a:p>
          <a:p>
            <a:pPr lvl="1" eaLnBrk="1" hangingPunct="1">
              <a:buFont typeface="Wingdings" pitchFamily="-111" charset="2"/>
              <a:buChar char="ü"/>
            </a:pPr>
            <a:r>
              <a:rPr lang="en-US" dirty="0"/>
              <a:t>3D Queries</a:t>
            </a:r>
          </a:p>
          <a:p>
            <a:pPr lvl="1" eaLnBrk="1" hangingPunct="1">
              <a:buFont typeface="Wingdings" pitchFamily="-111" charset="2"/>
              <a:buChar char="ü"/>
            </a:pPr>
            <a:r>
              <a:rPr lang="en-US" dirty="0"/>
              <a:t>From 2D to 3D: Extrusions</a:t>
            </a:r>
          </a:p>
          <a:p>
            <a:pPr lvl="1" eaLnBrk="1" hangingPunct="1">
              <a:buFont typeface="Wingdings" pitchFamily="-111" charset="2"/>
              <a:buChar char="ü"/>
            </a:pPr>
            <a:r>
              <a:rPr lang="en-US" dirty="0"/>
              <a:t>Publishing 3D objects: </a:t>
            </a:r>
            <a:r>
              <a:rPr lang="en-US" dirty="0" err="1"/>
              <a:t>cityGML</a:t>
            </a:r>
            <a:r>
              <a:rPr lang="en-US" dirty="0"/>
              <a:t>, KML</a:t>
            </a:r>
          </a:p>
          <a:p>
            <a:pPr eaLnBrk="1" hangingPunct="1">
              <a:buFont typeface="Wingdings" pitchFamily="-111" charset="2"/>
              <a:buChar char="ü"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Point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Clouds and Tins</a:t>
            </a:r>
          </a:p>
          <a:p>
            <a:pPr lvl="1" eaLnBrk="1" hangingPunct="1">
              <a:buFont typeface="Wingdings" pitchFamily="-111" charset="2"/>
              <a:buChar char="ü"/>
            </a:pP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Data models</a:t>
            </a:r>
          </a:p>
          <a:p>
            <a:pPr lvl="1" eaLnBrk="1" hangingPunct="1">
              <a:buFont typeface="Wingdings" pitchFamily="-111" charset="2"/>
              <a:buChar char="ü"/>
            </a:pP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Loading and clipping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19"/>
          <p:cNvSpPr>
            <a:spLocks noChangeArrowheads="1"/>
          </p:cNvSpPr>
          <p:nvPr/>
        </p:nvSpPr>
        <p:spPr bwMode="auto">
          <a:xfrm>
            <a:off x="7848600" y="2667000"/>
            <a:ext cx="1241425" cy="457200"/>
          </a:xfrm>
          <a:prstGeom prst="parallelogram">
            <a:avLst>
              <a:gd name="adj" fmla="val 6788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Modeling Surfaces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2950" y="1066800"/>
            <a:ext cx="81661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b="1" dirty="0">
                <a:ea typeface="ＭＳ Ｐゴシック" pitchFamily="-111" charset="-128"/>
                <a:cs typeface="ＭＳ Ｐゴシック" pitchFamily="-111" charset="-128"/>
              </a:rPr>
              <a:t>Simple Surface </a:t>
            </a:r>
            <a:r>
              <a:rPr lang="en-US" sz="2000" dirty="0">
                <a:ea typeface="ＭＳ Ｐゴシック" pitchFamily="-111" charset="-128"/>
                <a:cs typeface="ＭＳ Ｐゴシック" pitchFamily="-111" charset="-128"/>
              </a:rPr>
              <a:t>= </a:t>
            </a: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Polygon = face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All points are in the same 3D plane.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dirty="0">
                <a:ea typeface="ＭＳ Ｐゴシック" pitchFamily="-111" charset="-128"/>
                <a:cs typeface="ＭＳ Ｐゴシック" pitchFamily="-111" charset="-128"/>
              </a:rPr>
              <a:t>Composite Surface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Formed by multiple </a:t>
            </a:r>
            <a:r>
              <a:rPr lang="en-US" sz="1800" b="1" dirty="0"/>
              <a:t>connected</a:t>
            </a:r>
            <a:r>
              <a:rPr lang="en-US" sz="1800" b="1" dirty="0" smtClean="0"/>
              <a:t> </a:t>
            </a:r>
            <a:r>
              <a:rPr lang="en-US" sz="1800" dirty="0" smtClean="0"/>
              <a:t>faces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Must form a </a:t>
            </a:r>
            <a:r>
              <a:rPr lang="en-US" sz="1800" b="1" dirty="0"/>
              <a:t>single continuous area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Can be open or closed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Faces </a:t>
            </a:r>
            <a:r>
              <a:rPr lang="en-US" sz="1800" b="1" dirty="0"/>
              <a:t>cannot </a:t>
            </a:r>
            <a:r>
              <a:rPr lang="en-US" sz="1800" b="1" dirty="0" smtClean="0"/>
              <a:t>intersect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Adjacent faces must be in </a:t>
            </a:r>
            <a:r>
              <a:rPr lang="en-US" sz="1800" b="1" dirty="0" smtClean="0"/>
              <a:t>different</a:t>
            </a:r>
            <a:r>
              <a:rPr lang="en-US" sz="1800" dirty="0" smtClean="0"/>
              <a:t> planes (*)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-111" charset="-128"/>
                <a:cs typeface="ＭＳ Ｐゴシック" pitchFamily="-111" charset="-128"/>
              </a:rPr>
              <a:t>Example: the surface of a cube is a composite </a:t>
            </a:r>
            <a:r>
              <a:rPr lang="en-US" sz="2000" dirty="0" smtClean="0">
                <a:ea typeface="ＭＳ Ｐゴシック" pitchFamily="-111" charset="-128"/>
                <a:cs typeface="ＭＳ Ｐゴシック" pitchFamily="-111" charset="-128"/>
              </a:rPr>
              <a:t>surface: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Formed by 6 connected</a:t>
            </a:r>
            <a:r>
              <a:rPr lang="en-US" sz="1800" dirty="0" smtClean="0"/>
              <a:t> faces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Each</a:t>
            </a:r>
            <a:r>
              <a:rPr lang="en-US" sz="1800" dirty="0" smtClean="0"/>
              <a:t> face </a:t>
            </a:r>
            <a:r>
              <a:rPr lang="en-US" sz="1800" dirty="0"/>
              <a:t>is a square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-111" charset="-128"/>
                <a:cs typeface="ＭＳ Ｐゴシック" pitchFamily="-111" charset="-128"/>
              </a:rPr>
              <a:t>This surface does not form a solid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Just like a closed line does not form a </a:t>
            </a:r>
            <a:r>
              <a:rPr lang="en-US" sz="1800" dirty="0" smtClean="0"/>
              <a:t>polygon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sz="1200" dirty="0" smtClean="0"/>
              <a:t>(*) this rule is optional</a:t>
            </a:r>
            <a:endParaRPr lang="en-US" sz="1200" dirty="0"/>
          </a:p>
        </p:txBody>
      </p:sp>
      <p:sp>
        <p:nvSpPr>
          <p:cNvPr id="37893" name="Rectangle 17"/>
          <p:cNvSpPr>
            <a:spLocks noChangeArrowheads="1"/>
          </p:cNvSpPr>
          <p:nvPr/>
        </p:nvSpPr>
        <p:spPr bwMode="auto">
          <a:xfrm>
            <a:off x="7848600" y="22098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7894" name="AutoShape 18"/>
          <p:cNvSpPr>
            <a:spLocks noChangeArrowheads="1"/>
          </p:cNvSpPr>
          <p:nvPr/>
        </p:nvSpPr>
        <p:spPr bwMode="auto">
          <a:xfrm>
            <a:off x="7521575" y="2198688"/>
            <a:ext cx="1241425" cy="457200"/>
          </a:xfrm>
          <a:prstGeom prst="parallelogram">
            <a:avLst>
              <a:gd name="adj" fmla="val 6788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895" name="AutoShape 22"/>
          <p:cNvSpPr>
            <a:spLocks noChangeArrowheads="1"/>
          </p:cNvSpPr>
          <p:nvPr/>
        </p:nvSpPr>
        <p:spPr bwMode="auto">
          <a:xfrm>
            <a:off x="7772400" y="1219200"/>
            <a:ext cx="1241425" cy="457200"/>
          </a:xfrm>
          <a:prstGeom prst="parallelogram">
            <a:avLst>
              <a:gd name="adj" fmla="val 6788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896" name="AutoShape 23"/>
          <p:cNvSpPr>
            <a:spLocks noChangeArrowheads="1"/>
          </p:cNvSpPr>
          <p:nvPr/>
        </p:nvSpPr>
        <p:spPr bwMode="auto">
          <a:xfrm>
            <a:off x="7870825" y="2286000"/>
            <a:ext cx="587375" cy="228600"/>
          </a:xfrm>
          <a:prstGeom prst="parallelogram">
            <a:avLst>
              <a:gd name="adj" fmla="val 73610"/>
            </a:avLst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897" name="AutoShape 25"/>
          <p:cNvSpPr>
            <a:spLocks noChangeArrowheads="1"/>
          </p:cNvSpPr>
          <p:nvPr/>
        </p:nvSpPr>
        <p:spPr bwMode="auto">
          <a:xfrm>
            <a:off x="7823200" y="4114800"/>
            <a:ext cx="1320800" cy="1066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898" name="Line 26"/>
          <p:cNvSpPr>
            <a:spLocks noChangeShapeType="1"/>
          </p:cNvSpPr>
          <p:nvPr/>
        </p:nvSpPr>
        <p:spPr bwMode="auto">
          <a:xfrm>
            <a:off x="8085138" y="41148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Line 27"/>
          <p:cNvSpPr>
            <a:spLocks noChangeShapeType="1"/>
          </p:cNvSpPr>
          <p:nvPr/>
        </p:nvSpPr>
        <p:spPr bwMode="auto">
          <a:xfrm flipH="1">
            <a:off x="7823200" y="4876800"/>
            <a:ext cx="3302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0" name="Line 28"/>
          <p:cNvSpPr>
            <a:spLocks noChangeShapeType="1"/>
          </p:cNvSpPr>
          <p:nvPr/>
        </p:nvSpPr>
        <p:spPr bwMode="auto">
          <a:xfrm>
            <a:off x="8153400" y="4899025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SDO_GEOMETRY – Composite Surfaces</a:t>
            </a:r>
          </a:p>
        </p:txBody>
      </p:sp>
      <p:graphicFrame>
        <p:nvGraphicFramePr>
          <p:cNvPr id="559183" name="Group 79"/>
          <p:cNvGraphicFramePr>
            <a:graphicFrameLocks noGrp="1"/>
          </p:cNvGraphicFramePr>
          <p:nvPr>
            <p:ph type="tbl" idx="1"/>
          </p:nvPr>
        </p:nvGraphicFramePr>
        <p:xfrm>
          <a:off x="730250" y="1600200"/>
          <a:ext cx="8947150" cy="4116708"/>
        </p:xfrm>
        <a:graphic>
          <a:graphicData uri="http://schemas.openxmlformats.org/drawingml/2006/table">
            <a:tbl>
              <a:tblPr/>
              <a:tblGrid>
                <a:gridCol w="1520825"/>
                <a:gridCol w="1101725"/>
                <a:gridCol w="1371600"/>
                <a:gridCol w="4953000"/>
              </a:tblGrid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Object Type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GTYPE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ETYPE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Content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Composite Surface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3003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1x1006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Nx1003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or more connected planar polygons forming a single continuous area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Element types: 1x1006 (composite surface) indicating the number N of simple surfaces that form the composite.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Then Nx1003 (one per simple surface)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Multi Composite Surface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3007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Nx1006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Nx1003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or more disconnected composite surfaces.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Element types: Nx1006 (composite surface) each followed by 1003’s.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18"/>
          <p:cNvSpPr>
            <a:spLocks noChangeShapeType="1"/>
          </p:cNvSpPr>
          <p:nvPr/>
        </p:nvSpPr>
        <p:spPr bwMode="auto">
          <a:xfrm>
            <a:off x="1181100" y="3203575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9" name="Line 19"/>
          <p:cNvSpPr>
            <a:spLocks noChangeShapeType="1"/>
          </p:cNvSpPr>
          <p:nvPr/>
        </p:nvSpPr>
        <p:spPr bwMode="auto">
          <a:xfrm flipV="1">
            <a:off x="1181100" y="1603375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Line 20"/>
          <p:cNvSpPr>
            <a:spLocks noChangeShapeType="1"/>
          </p:cNvSpPr>
          <p:nvPr/>
        </p:nvSpPr>
        <p:spPr bwMode="auto">
          <a:xfrm flipH="1">
            <a:off x="304800" y="3203575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1" name="Text Box 21"/>
          <p:cNvSpPr txBox="1">
            <a:spLocks noChangeArrowheads="1"/>
          </p:cNvSpPr>
          <p:nvPr/>
        </p:nvSpPr>
        <p:spPr bwMode="auto">
          <a:xfrm>
            <a:off x="152400" y="34290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39942" name="Text Box 22"/>
          <p:cNvSpPr txBox="1">
            <a:spLocks noChangeArrowheads="1"/>
          </p:cNvSpPr>
          <p:nvPr/>
        </p:nvSpPr>
        <p:spPr bwMode="auto">
          <a:xfrm>
            <a:off x="609600" y="1600200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39943" name="Text Box 23"/>
          <p:cNvSpPr txBox="1">
            <a:spLocks noChangeArrowheads="1"/>
          </p:cNvSpPr>
          <p:nvPr/>
        </p:nvSpPr>
        <p:spPr bwMode="auto">
          <a:xfrm>
            <a:off x="3270250" y="28225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399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 of Composite Surface</a:t>
            </a:r>
          </a:p>
        </p:txBody>
      </p:sp>
      <p:sp>
        <p:nvSpPr>
          <p:cNvPr id="39945" name="AutoShape 7"/>
          <p:cNvSpPr>
            <a:spLocks noChangeArrowheads="1"/>
          </p:cNvSpPr>
          <p:nvPr/>
        </p:nvSpPr>
        <p:spPr bwMode="auto">
          <a:xfrm>
            <a:off x="1143000" y="3352800"/>
            <a:ext cx="1238250" cy="457200"/>
          </a:xfrm>
          <a:prstGeom prst="parallelogram">
            <a:avLst>
              <a:gd name="adj" fmla="val 9667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9946" name="Rectangle 8"/>
          <p:cNvSpPr>
            <a:spLocks noChangeArrowheads="1"/>
          </p:cNvSpPr>
          <p:nvPr/>
        </p:nvSpPr>
        <p:spPr bwMode="auto">
          <a:xfrm>
            <a:off x="1555750" y="2670175"/>
            <a:ext cx="825500" cy="685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9947" name="Text Box 9"/>
          <p:cNvSpPr txBox="1">
            <a:spLocks noChangeArrowheads="1"/>
          </p:cNvSpPr>
          <p:nvPr/>
        </p:nvSpPr>
        <p:spPr bwMode="auto">
          <a:xfrm>
            <a:off x="1981200" y="3657600"/>
            <a:ext cx="6953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(4,6,0)</a:t>
            </a:r>
          </a:p>
        </p:txBody>
      </p:sp>
      <p:sp>
        <p:nvSpPr>
          <p:cNvPr id="39948" name="Text Box 10"/>
          <p:cNvSpPr txBox="1">
            <a:spLocks noChangeArrowheads="1"/>
          </p:cNvSpPr>
          <p:nvPr/>
        </p:nvSpPr>
        <p:spPr bwMode="auto">
          <a:xfrm>
            <a:off x="2438400" y="2514600"/>
            <a:ext cx="6953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(4,1,4)</a:t>
            </a:r>
          </a:p>
        </p:txBody>
      </p:sp>
      <p:sp>
        <p:nvSpPr>
          <p:cNvPr id="560142" name="Text Box 14"/>
          <p:cNvSpPr txBox="1">
            <a:spLocks noChangeArrowheads="1"/>
          </p:cNvSpPr>
          <p:nvPr/>
        </p:nvSpPr>
        <p:spPr bwMode="auto">
          <a:xfrm>
            <a:off x="4381500" y="2247900"/>
            <a:ext cx="5359400" cy="378618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SDO_GEOMETRY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3003,       -- 3-dimensional surface,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NULL,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NULL,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SDO_ELEM_INFO_ARRAY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       -- starting offset,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1006,     -- composite surface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2,        -- 2 simple surfaces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1,1003,3, -- first surface rectangle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7,1003,3  -- second surface rectangle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SDO_ORDINATE_ARRAY(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2,1,0, 4,6,0, 2,1,0, 4,1,4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  <p:sp>
        <p:nvSpPr>
          <p:cNvPr id="39950" name="Oval 15"/>
          <p:cNvSpPr>
            <a:spLocks noChangeArrowheads="1"/>
          </p:cNvSpPr>
          <p:nvPr/>
        </p:nvSpPr>
        <p:spPr bwMode="auto">
          <a:xfrm>
            <a:off x="1866900" y="3736975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/>
          </a:p>
        </p:txBody>
      </p:sp>
      <p:sp>
        <p:nvSpPr>
          <p:cNvPr id="39951" name="Oval 16"/>
          <p:cNvSpPr>
            <a:spLocks noChangeArrowheads="1"/>
          </p:cNvSpPr>
          <p:nvPr/>
        </p:nvSpPr>
        <p:spPr bwMode="auto">
          <a:xfrm>
            <a:off x="1473200" y="3279775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/>
          </a:p>
        </p:txBody>
      </p:sp>
      <p:sp>
        <p:nvSpPr>
          <p:cNvPr id="39952" name="Oval 17"/>
          <p:cNvSpPr>
            <a:spLocks noChangeArrowheads="1"/>
          </p:cNvSpPr>
          <p:nvPr/>
        </p:nvSpPr>
        <p:spPr bwMode="auto">
          <a:xfrm>
            <a:off x="2311400" y="2593975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/>
          </a:p>
        </p:txBody>
      </p:sp>
      <p:sp>
        <p:nvSpPr>
          <p:cNvPr id="39953" name="Text Box 6"/>
          <p:cNvSpPr txBox="1">
            <a:spLocks noChangeArrowheads="1"/>
          </p:cNvSpPr>
          <p:nvPr/>
        </p:nvSpPr>
        <p:spPr bwMode="auto">
          <a:xfrm>
            <a:off x="828675" y="3200400"/>
            <a:ext cx="6953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(2,1,0)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Optimized Surfaces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3D Box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Aligned with coordinate axes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Specify only “bottom lower left” and “upper top right” points </a:t>
            </a:r>
          </a:p>
        </p:txBody>
      </p:sp>
      <p:sp>
        <p:nvSpPr>
          <p:cNvPr id="40964" name="Line 10"/>
          <p:cNvSpPr>
            <a:spLocks noChangeShapeType="1"/>
          </p:cNvSpPr>
          <p:nvPr/>
        </p:nvSpPr>
        <p:spPr bwMode="auto">
          <a:xfrm>
            <a:off x="4229100" y="4876800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5" name="Line 11"/>
          <p:cNvSpPr>
            <a:spLocks noChangeShapeType="1"/>
          </p:cNvSpPr>
          <p:nvPr/>
        </p:nvSpPr>
        <p:spPr bwMode="auto">
          <a:xfrm flipV="1">
            <a:off x="4229100" y="3276600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6" name="Line 12"/>
          <p:cNvSpPr>
            <a:spLocks noChangeShapeType="1"/>
          </p:cNvSpPr>
          <p:nvPr/>
        </p:nvSpPr>
        <p:spPr bwMode="auto">
          <a:xfrm flipH="1">
            <a:off x="3352800" y="4876800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7" name="Text Box 14"/>
          <p:cNvSpPr txBox="1">
            <a:spLocks noChangeArrowheads="1"/>
          </p:cNvSpPr>
          <p:nvPr/>
        </p:nvSpPr>
        <p:spPr bwMode="auto">
          <a:xfrm>
            <a:off x="3843338" y="3197225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40968" name="Text Box 15"/>
          <p:cNvSpPr txBox="1">
            <a:spLocks noChangeArrowheads="1"/>
          </p:cNvSpPr>
          <p:nvPr/>
        </p:nvSpPr>
        <p:spPr bwMode="auto">
          <a:xfrm>
            <a:off x="3194050" y="525462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40969" name="AutoShape 16"/>
          <p:cNvSpPr>
            <a:spLocks noChangeArrowheads="1"/>
          </p:cNvSpPr>
          <p:nvPr/>
        </p:nvSpPr>
        <p:spPr bwMode="auto">
          <a:xfrm>
            <a:off x="4559300" y="4572000"/>
            <a:ext cx="1320800" cy="1066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0970" name="Line 17"/>
          <p:cNvSpPr>
            <a:spLocks noChangeShapeType="1"/>
          </p:cNvSpPr>
          <p:nvPr/>
        </p:nvSpPr>
        <p:spPr bwMode="auto">
          <a:xfrm>
            <a:off x="4821238" y="45720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18"/>
          <p:cNvSpPr>
            <a:spLocks noChangeShapeType="1"/>
          </p:cNvSpPr>
          <p:nvPr/>
        </p:nvSpPr>
        <p:spPr bwMode="auto">
          <a:xfrm flipH="1">
            <a:off x="4559300" y="5334000"/>
            <a:ext cx="3302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2" name="Line 19"/>
          <p:cNvSpPr>
            <a:spLocks noChangeShapeType="1"/>
          </p:cNvSpPr>
          <p:nvPr/>
        </p:nvSpPr>
        <p:spPr bwMode="auto">
          <a:xfrm>
            <a:off x="4889500" y="5356225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3" name="Text Box 22"/>
          <p:cNvSpPr txBox="1">
            <a:spLocks noChangeArrowheads="1"/>
          </p:cNvSpPr>
          <p:nvPr/>
        </p:nvSpPr>
        <p:spPr bwMode="auto">
          <a:xfrm>
            <a:off x="6318250" y="44958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40974" name="Oval 6"/>
          <p:cNvSpPr>
            <a:spLocks noChangeArrowheads="1"/>
          </p:cNvSpPr>
          <p:nvPr/>
        </p:nvSpPr>
        <p:spPr bwMode="auto">
          <a:xfrm>
            <a:off x="5527675" y="4746625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latin typeface="Times New Roman" pitchFamily="-111" charset="0"/>
            </a:endParaRPr>
          </a:p>
        </p:txBody>
      </p:sp>
      <p:sp>
        <p:nvSpPr>
          <p:cNvPr id="40975" name="Oval 23"/>
          <p:cNvSpPr>
            <a:spLocks noChangeArrowheads="1"/>
          </p:cNvSpPr>
          <p:nvPr/>
        </p:nvSpPr>
        <p:spPr bwMode="auto">
          <a:xfrm>
            <a:off x="4787900" y="5257800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latin typeface="Times New Roman" pitchFamily="-111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Modeling Solids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2950" y="1600200"/>
            <a:ext cx="588645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>
                <a:ea typeface="ＭＳ Ｐゴシック" pitchFamily="-111" charset="-128"/>
                <a:cs typeface="ＭＳ Ｐゴシック" pitchFamily="-111" charset="-128"/>
              </a:rPr>
              <a:t>Simple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Solid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Formed by a single external closed surface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Can also have one or more internal surfaces, forming holes in the solid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Holes cannot touch external surfaces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Faces must not have holes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 cube or a pyramid are examples of simple solid</a:t>
            </a: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ea typeface="ＭＳ Ｐゴシック" pitchFamily="-111" charset="-128"/>
                <a:cs typeface="ＭＳ Ｐゴシック" pitchFamily="-111" charset="-128"/>
              </a:rPr>
              <a:t>Composite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Solid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Formed by N connected simple solids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Could also be a simple solid delimited by a composite surface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Must form a single continuous volume</a:t>
            </a:r>
          </a:p>
        </p:txBody>
      </p:sp>
      <p:sp>
        <p:nvSpPr>
          <p:cNvPr id="41988" name="AutoShape 6"/>
          <p:cNvSpPr>
            <a:spLocks noChangeArrowheads="1"/>
          </p:cNvSpPr>
          <p:nvPr/>
        </p:nvSpPr>
        <p:spPr bwMode="auto">
          <a:xfrm rot="5400000" flipH="1">
            <a:off x="7772400" y="685800"/>
            <a:ext cx="990600" cy="2209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989" name="AutoShape 7"/>
          <p:cNvSpPr>
            <a:spLocks noChangeArrowheads="1"/>
          </p:cNvSpPr>
          <p:nvPr/>
        </p:nvSpPr>
        <p:spPr bwMode="auto">
          <a:xfrm rot="5400000" flipH="1">
            <a:off x="7620000" y="1905000"/>
            <a:ext cx="1143000" cy="2209800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990" name="AutoShape 9"/>
          <p:cNvSpPr>
            <a:spLocks noChangeArrowheads="1"/>
          </p:cNvSpPr>
          <p:nvPr/>
        </p:nvSpPr>
        <p:spPr bwMode="auto">
          <a:xfrm>
            <a:off x="7353300" y="5181600"/>
            <a:ext cx="1382713" cy="627063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991" name="AutoShape 10"/>
          <p:cNvSpPr>
            <a:spLocks noChangeArrowheads="1"/>
          </p:cNvSpPr>
          <p:nvPr/>
        </p:nvSpPr>
        <p:spPr bwMode="auto">
          <a:xfrm>
            <a:off x="7689850" y="4989513"/>
            <a:ext cx="550863" cy="290512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992" name="AutoShape 11"/>
          <p:cNvSpPr>
            <a:spLocks noChangeArrowheads="1"/>
          </p:cNvSpPr>
          <p:nvPr/>
        </p:nvSpPr>
        <p:spPr bwMode="auto">
          <a:xfrm>
            <a:off x="8583613" y="3935413"/>
            <a:ext cx="255587" cy="1855787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SDO_GEOMETRY - Solids</a:t>
            </a:r>
          </a:p>
        </p:txBody>
      </p:sp>
      <p:graphicFrame>
        <p:nvGraphicFramePr>
          <p:cNvPr id="563276" name="Group 76"/>
          <p:cNvGraphicFramePr>
            <a:graphicFrameLocks noGrp="1"/>
          </p:cNvGraphicFramePr>
          <p:nvPr/>
        </p:nvGraphicFramePr>
        <p:xfrm>
          <a:off x="381000" y="1143000"/>
          <a:ext cx="9002713" cy="4788535"/>
        </p:xfrm>
        <a:graphic>
          <a:graphicData uri="http://schemas.openxmlformats.org/drawingml/2006/table">
            <a:tbl>
              <a:tblPr/>
              <a:tblGrid>
                <a:gridCol w="2057400"/>
                <a:gridCol w="1295400"/>
                <a:gridCol w="1219200"/>
                <a:gridCol w="4430713"/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Object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GTYPE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Interpretation / Content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1052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Simple Solid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1x1007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Nx1006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simple solid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Element types: 1x1007 (simple solid) indicating the number N of surfaces (1006) that form the solid.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Then Nx1006 (one per surface)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Box Solid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1x1007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Box aligned with coordinate axes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min (x,y,z) and max (x,y,z)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Composite Solid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1x1008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Nx1007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 connected simple solids, forming  a single continuous volume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Multi-Solid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Nx1008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Nx1007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 disconnected simple  or composite solids.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 of Simple Solid</a:t>
            </a:r>
          </a:p>
        </p:txBody>
      </p:sp>
      <p:sp>
        <p:nvSpPr>
          <p:cNvPr id="565257" name="Text Box 9"/>
          <p:cNvSpPr txBox="1">
            <a:spLocks noChangeArrowheads="1"/>
          </p:cNvSpPr>
          <p:nvPr/>
        </p:nvSpPr>
        <p:spPr bwMode="auto">
          <a:xfrm>
            <a:off x="4318000" y="908050"/>
            <a:ext cx="5459413" cy="523875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SDO_GEOMETRY: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3008 – 3-dimensional solid,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SRID,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NULL,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SDO_ELEM_INFO_ARRAY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           - starting offset,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1007        - solid element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           - one surface,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1006, 6  - 1 ext surface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w</a:t>
            </a: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6 faces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1003, 1  - First face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…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n</a:t>
            </a: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1003, 1  - Last face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SDO_ORDINATE_ARRAY(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-- ordinate specification for each face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a,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b</a:t>
            </a: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d</a:t>
            </a: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c</a:t>
            </a: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a,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e</a:t>
            </a: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d</a:t>
            </a: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b</a:t>
            </a: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h</a:t>
            </a: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</a:t>
            </a:r>
            <a:r>
              <a:rPr lang="en-US" sz="1600" b="0" dirty="0" err="1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e</a:t>
            </a: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…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a,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c</a:t>
            </a: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</a:t>
            </a:r>
            <a:r>
              <a:rPr lang="en-US" sz="16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</a:t>
            </a: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</a:t>
            </a:r>
            <a:r>
              <a:rPr lang="en-US" sz="1600" b="0" dirty="0" err="1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g</a:t>
            </a: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, a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  <p:sp>
        <p:nvSpPr>
          <p:cNvPr id="44036" name="Line 22"/>
          <p:cNvSpPr>
            <a:spLocks noChangeShapeType="1"/>
          </p:cNvSpPr>
          <p:nvPr/>
        </p:nvSpPr>
        <p:spPr bwMode="auto">
          <a:xfrm>
            <a:off x="1181100" y="3203575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7" name="Line 23"/>
          <p:cNvSpPr>
            <a:spLocks noChangeShapeType="1"/>
          </p:cNvSpPr>
          <p:nvPr/>
        </p:nvSpPr>
        <p:spPr bwMode="auto">
          <a:xfrm flipV="1">
            <a:off x="1181100" y="1603375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8" name="Line 24"/>
          <p:cNvSpPr>
            <a:spLocks noChangeShapeType="1"/>
          </p:cNvSpPr>
          <p:nvPr/>
        </p:nvSpPr>
        <p:spPr bwMode="auto">
          <a:xfrm flipH="1">
            <a:off x="304800" y="3203575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9" name="Text Box 25"/>
          <p:cNvSpPr txBox="1">
            <a:spLocks noChangeArrowheads="1"/>
          </p:cNvSpPr>
          <p:nvPr/>
        </p:nvSpPr>
        <p:spPr bwMode="auto">
          <a:xfrm>
            <a:off x="795338" y="1524000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44040" name="Text Box 26"/>
          <p:cNvSpPr txBox="1">
            <a:spLocks noChangeArrowheads="1"/>
          </p:cNvSpPr>
          <p:nvPr/>
        </p:nvSpPr>
        <p:spPr bwMode="auto">
          <a:xfrm>
            <a:off x="146050" y="35814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44041" name="AutoShape 27"/>
          <p:cNvSpPr>
            <a:spLocks noChangeArrowheads="1"/>
          </p:cNvSpPr>
          <p:nvPr/>
        </p:nvSpPr>
        <p:spPr bwMode="auto">
          <a:xfrm>
            <a:off x="1511300" y="2898775"/>
            <a:ext cx="1320800" cy="1066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042" name="Line 28"/>
          <p:cNvSpPr>
            <a:spLocks noChangeShapeType="1"/>
          </p:cNvSpPr>
          <p:nvPr/>
        </p:nvSpPr>
        <p:spPr bwMode="auto">
          <a:xfrm>
            <a:off x="1773238" y="2898775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3" name="Line 29"/>
          <p:cNvSpPr>
            <a:spLocks noChangeShapeType="1"/>
          </p:cNvSpPr>
          <p:nvPr/>
        </p:nvSpPr>
        <p:spPr bwMode="auto">
          <a:xfrm flipH="1">
            <a:off x="1511300" y="3660775"/>
            <a:ext cx="3302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4" name="Line 30"/>
          <p:cNvSpPr>
            <a:spLocks noChangeShapeType="1"/>
          </p:cNvSpPr>
          <p:nvPr/>
        </p:nvSpPr>
        <p:spPr bwMode="auto">
          <a:xfrm>
            <a:off x="1841500" y="36830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5" name="Text Box 31"/>
          <p:cNvSpPr txBox="1">
            <a:spLocks noChangeArrowheads="1"/>
          </p:cNvSpPr>
          <p:nvPr/>
        </p:nvSpPr>
        <p:spPr bwMode="auto">
          <a:xfrm>
            <a:off x="3270250" y="28225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44046" name="Oval 38"/>
          <p:cNvSpPr>
            <a:spLocks noChangeArrowheads="1"/>
          </p:cNvSpPr>
          <p:nvPr/>
        </p:nvSpPr>
        <p:spPr bwMode="auto">
          <a:xfrm>
            <a:off x="2451100" y="31257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4047" name="Oval 39"/>
          <p:cNvSpPr>
            <a:spLocks noChangeArrowheads="1"/>
          </p:cNvSpPr>
          <p:nvPr/>
        </p:nvSpPr>
        <p:spPr bwMode="auto">
          <a:xfrm>
            <a:off x="2451100" y="38877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4048" name="Oval 40"/>
          <p:cNvSpPr>
            <a:spLocks noChangeArrowheads="1"/>
          </p:cNvSpPr>
          <p:nvPr/>
        </p:nvSpPr>
        <p:spPr bwMode="auto">
          <a:xfrm>
            <a:off x="1438275" y="38877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4049" name="Oval 41"/>
          <p:cNvSpPr>
            <a:spLocks noChangeArrowheads="1"/>
          </p:cNvSpPr>
          <p:nvPr/>
        </p:nvSpPr>
        <p:spPr bwMode="auto">
          <a:xfrm>
            <a:off x="1460500" y="3103563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4050" name="Text Box 42"/>
          <p:cNvSpPr txBox="1">
            <a:spLocks noChangeArrowheads="1"/>
          </p:cNvSpPr>
          <p:nvPr/>
        </p:nvSpPr>
        <p:spPr bwMode="auto">
          <a:xfrm>
            <a:off x="1125538" y="37338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4051" name="Text Box 43"/>
          <p:cNvSpPr txBox="1">
            <a:spLocks noChangeArrowheads="1"/>
          </p:cNvSpPr>
          <p:nvPr/>
        </p:nvSpPr>
        <p:spPr bwMode="auto">
          <a:xfrm>
            <a:off x="2540000" y="37338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44052" name="Text Box 44"/>
          <p:cNvSpPr txBox="1">
            <a:spLocks noChangeArrowheads="1"/>
          </p:cNvSpPr>
          <p:nvPr/>
        </p:nvSpPr>
        <p:spPr bwMode="auto">
          <a:xfrm>
            <a:off x="1135063" y="29718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44053" name="Text Box 45"/>
          <p:cNvSpPr txBox="1">
            <a:spLocks noChangeArrowheads="1"/>
          </p:cNvSpPr>
          <p:nvPr/>
        </p:nvSpPr>
        <p:spPr bwMode="auto">
          <a:xfrm>
            <a:off x="2551113" y="29718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44054" name="Text Box 46"/>
          <p:cNvSpPr txBox="1">
            <a:spLocks noChangeArrowheads="1"/>
          </p:cNvSpPr>
          <p:nvPr/>
        </p:nvSpPr>
        <p:spPr bwMode="auto">
          <a:xfrm>
            <a:off x="2859088" y="25908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44055" name="Text Box 47"/>
          <p:cNvSpPr txBox="1">
            <a:spLocks noChangeArrowheads="1"/>
          </p:cNvSpPr>
          <p:nvPr/>
        </p:nvSpPr>
        <p:spPr bwMode="auto">
          <a:xfrm>
            <a:off x="1517650" y="2590800"/>
            <a:ext cx="2682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f</a:t>
            </a:r>
          </a:p>
        </p:txBody>
      </p:sp>
      <p:sp>
        <p:nvSpPr>
          <p:cNvPr id="44056" name="Text Box 48"/>
          <p:cNvSpPr txBox="1">
            <a:spLocks noChangeArrowheads="1"/>
          </p:cNvSpPr>
          <p:nvPr/>
        </p:nvSpPr>
        <p:spPr bwMode="auto">
          <a:xfrm>
            <a:off x="1879600" y="34290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g</a:t>
            </a:r>
          </a:p>
        </p:txBody>
      </p:sp>
      <p:sp>
        <p:nvSpPr>
          <p:cNvPr id="44057" name="Text Box 49"/>
          <p:cNvSpPr txBox="1">
            <a:spLocks noChangeArrowheads="1"/>
          </p:cNvSpPr>
          <p:nvPr/>
        </p:nvSpPr>
        <p:spPr bwMode="auto">
          <a:xfrm>
            <a:off x="2870200" y="34290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44058" name="Oval 50"/>
          <p:cNvSpPr>
            <a:spLocks noChangeArrowheads="1"/>
          </p:cNvSpPr>
          <p:nvPr/>
        </p:nvSpPr>
        <p:spPr bwMode="auto">
          <a:xfrm>
            <a:off x="1724025" y="2820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4059" name="Oval 51"/>
          <p:cNvSpPr>
            <a:spLocks noChangeArrowheads="1"/>
          </p:cNvSpPr>
          <p:nvPr/>
        </p:nvSpPr>
        <p:spPr bwMode="auto">
          <a:xfrm>
            <a:off x="2770188" y="2820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4060" name="Oval 52"/>
          <p:cNvSpPr>
            <a:spLocks noChangeArrowheads="1"/>
          </p:cNvSpPr>
          <p:nvPr/>
        </p:nvSpPr>
        <p:spPr bwMode="auto">
          <a:xfrm>
            <a:off x="2781300" y="3582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4061" name="Oval 53"/>
          <p:cNvSpPr>
            <a:spLocks noChangeArrowheads="1"/>
          </p:cNvSpPr>
          <p:nvPr/>
        </p:nvSpPr>
        <p:spPr bwMode="auto">
          <a:xfrm>
            <a:off x="1735138" y="3582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200025" y="4292600"/>
            <a:ext cx="3960813" cy="13234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dirty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Maximum Complexity of  a 3D Object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endParaRPr lang="en-US" sz="1600" dirty="0">
              <a:solidFill>
                <a:srgbClr val="FF0000"/>
              </a:solidFill>
              <a:latin typeface="Arial" pitchFamily="-103" charset="0"/>
              <a:ea typeface="Arial" pitchFamily="-103" charset="0"/>
              <a:cs typeface="Arial" pitchFamily="-103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buFont typeface="Arial" pitchFamily="-103" charset="0"/>
              <a:buChar char="•"/>
              <a:defRPr/>
            </a:pPr>
            <a:r>
              <a:rPr lang="en-US" sz="1600" b="0" dirty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 </a:t>
            </a:r>
            <a:r>
              <a:rPr lang="en-US" sz="1600" b="0" dirty="0" smtClean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 Each </a:t>
            </a:r>
            <a:r>
              <a:rPr lang="en-US" sz="1600" b="0" dirty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point is 3D (</a:t>
            </a:r>
            <a:r>
              <a:rPr lang="en-US" sz="1600" b="0" dirty="0" err="1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x,y,z</a:t>
            </a:r>
            <a:r>
              <a:rPr lang="en-US" sz="1600" b="0" dirty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buFont typeface="Arial" pitchFamily="-103" charset="0"/>
              <a:buChar char="•"/>
              <a:defRPr/>
            </a:pPr>
            <a:r>
              <a:rPr lang="en-US" sz="1600" b="0" dirty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  Maximum capacity is</a:t>
            </a:r>
            <a:r>
              <a:rPr lang="en-US" sz="1600" b="0" dirty="0" smtClean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 349525 points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buFont typeface="Arial" pitchFamily="-103" charset="0"/>
              <a:buChar char="•"/>
              <a:defRPr/>
            </a:pPr>
            <a:r>
              <a:rPr lang="en-US" sz="1600" b="0" dirty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  Up </a:t>
            </a:r>
            <a:r>
              <a:rPr lang="en-US" sz="1600" b="0" dirty="0" smtClean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to 87381 </a:t>
            </a:r>
            <a:r>
              <a:rPr lang="en-US" sz="1600" b="0" dirty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triangular </a:t>
            </a:r>
            <a:r>
              <a:rPr lang="en-US" sz="1600" b="0" dirty="0" smtClean="0">
                <a:solidFill>
                  <a:srgbClr val="FF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faces</a:t>
            </a:r>
            <a:endParaRPr lang="en-US" sz="1600" b="0" dirty="0">
              <a:solidFill>
                <a:srgbClr val="FF0000"/>
              </a:solidFill>
              <a:latin typeface="Arial" pitchFamily="-103" charset="0"/>
              <a:ea typeface="Arial" pitchFamily="-103" charset="0"/>
              <a:cs typeface="Arial" pitchFamily="-103" charset="0"/>
            </a:endParaRPr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6753225" y="4797425"/>
            <a:ext cx="2016125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Arial" pitchFamily="-103" charset="0"/>
                <a:ea typeface="Arial" pitchFamily="-103" charset="0"/>
                <a:cs typeface="Arial" pitchFamily="-103" charset="0"/>
              </a:rPr>
              <a:t>Each point (e.g. “a”) is three ordinates (e.g. Xa, Ya, Za)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8"/>
          <p:cNvSpPr>
            <a:spLocks noChangeArrowheads="1"/>
          </p:cNvSpPr>
          <p:nvPr/>
        </p:nvSpPr>
        <p:spPr bwMode="auto">
          <a:xfrm>
            <a:off x="5791200" y="3886200"/>
            <a:ext cx="2895600" cy="2209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Face orientation rules</a:t>
            </a:r>
          </a:p>
        </p:txBody>
      </p:sp>
      <p:sp>
        <p:nvSpPr>
          <p:cNvPr id="45060" name="Line 11"/>
          <p:cNvSpPr>
            <a:spLocks noChangeShapeType="1"/>
          </p:cNvSpPr>
          <p:nvPr/>
        </p:nvSpPr>
        <p:spPr bwMode="auto">
          <a:xfrm>
            <a:off x="1181100" y="3203575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12"/>
          <p:cNvSpPr>
            <a:spLocks noChangeShapeType="1"/>
          </p:cNvSpPr>
          <p:nvPr/>
        </p:nvSpPr>
        <p:spPr bwMode="auto">
          <a:xfrm flipV="1">
            <a:off x="1181100" y="1603375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Line 13"/>
          <p:cNvSpPr>
            <a:spLocks noChangeShapeType="1"/>
          </p:cNvSpPr>
          <p:nvPr/>
        </p:nvSpPr>
        <p:spPr bwMode="auto">
          <a:xfrm flipH="1">
            <a:off x="304800" y="3203575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Text Box 14"/>
          <p:cNvSpPr txBox="1">
            <a:spLocks noChangeArrowheads="1"/>
          </p:cNvSpPr>
          <p:nvPr/>
        </p:nvSpPr>
        <p:spPr bwMode="auto">
          <a:xfrm>
            <a:off x="795338" y="1524000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45064" name="Text Box 15"/>
          <p:cNvSpPr txBox="1">
            <a:spLocks noChangeArrowheads="1"/>
          </p:cNvSpPr>
          <p:nvPr/>
        </p:nvSpPr>
        <p:spPr bwMode="auto">
          <a:xfrm>
            <a:off x="146050" y="35814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45065" name="AutoShape 16"/>
          <p:cNvSpPr>
            <a:spLocks noChangeArrowheads="1"/>
          </p:cNvSpPr>
          <p:nvPr/>
        </p:nvSpPr>
        <p:spPr bwMode="auto">
          <a:xfrm>
            <a:off x="1511300" y="2898775"/>
            <a:ext cx="1320800" cy="1066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066" name="Line 17"/>
          <p:cNvSpPr>
            <a:spLocks noChangeShapeType="1"/>
          </p:cNvSpPr>
          <p:nvPr/>
        </p:nvSpPr>
        <p:spPr bwMode="auto">
          <a:xfrm>
            <a:off x="1773238" y="2898775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7" name="Line 18"/>
          <p:cNvSpPr>
            <a:spLocks noChangeShapeType="1"/>
          </p:cNvSpPr>
          <p:nvPr/>
        </p:nvSpPr>
        <p:spPr bwMode="auto">
          <a:xfrm flipH="1">
            <a:off x="1511300" y="3660775"/>
            <a:ext cx="3302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8" name="Line 19"/>
          <p:cNvSpPr>
            <a:spLocks noChangeShapeType="1"/>
          </p:cNvSpPr>
          <p:nvPr/>
        </p:nvSpPr>
        <p:spPr bwMode="auto">
          <a:xfrm>
            <a:off x="1841500" y="36830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9" name="Text Box 20"/>
          <p:cNvSpPr txBox="1">
            <a:spLocks noChangeArrowheads="1"/>
          </p:cNvSpPr>
          <p:nvPr/>
        </p:nvSpPr>
        <p:spPr bwMode="auto">
          <a:xfrm>
            <a:off x="3270250" y="28225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45070" name="Oval 21"/>
          <p:cNvSpPr>
            <a:spLocks noChangeArrowheads="1"/>
          </p:cNvSpPr>
          <p:nvPr/>
        </p:nvSpPr>
        <p:spPr bwMode="auto">
          <a:xfrm>
            <a:off x="2451100" y="31257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5071" name="Oval 22"/>
          <p:cNvSpPr>
            <a:spLocks noChangeArrowheads="1"/>
          </p:cNvSpPr>
          <p:nvPr/>
        </p:nvSpPr>
        <p:spPr bwMode="auto">
          <a:xfrm>
            <a:off x="2451100" y="38877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5072" name="Oval 23"/>
          <p:cNvSpPr>
            <a:spLocks noChangeArrowheads="1"/>
          </p:cNvSpPr>
          <p:nvPr/>
        </p:nvSpPr>
        <p:spPr bwMode="auto">
          <a:xfrm>
            <a:off x="1438275" y="38877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5073" name="Oval 24"/>
          <p:cNvSpPr>
            <a:spLocks noChangeArrowheads="1"/>
          </p:cNvSpPr>
          <p:nvPr/>
        </p:nvSpPr>
        <p:spPr bwMode="auto">
          <a:xfrm>
            <a:off x="1460500" y="3103563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5074" name="Text Box 25"/>
          <p:cNvSpPr txBox="1">
            <a:spLocks noChangeArrowheads="1"/>
          </p:cNvSpPr>
          <p:nvPr/>
        </p:nvSpPr>
        <p:spPr bwMode="auto">
          <a:xfrm>
            <a:off x="1125538" y="37338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5075" name="Text Box 26"/>
          <p:cNvSpPr txBox="1">
            <a:spLocks noChangeArrowheads="1"/>
          </p:cNvSpPr>
          <p:nvPr/>
        </p:nvSpPr>
        <p:spPr bwMode="auto">
          <a:xfrm>
            <a:off x="2540000" y="37338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45076" name="Text Box 27"/>
          <p:cNvSpPr txBox="1">
            <a:spLocks noChangeArrowheads="1"/>
          </p:cNvSpPr>
          <p:nvPr/>
        </p:nvSpPr>
        <p:spPr bwMode="auto">
          <a:xfrm>
            <a:off x="1135063" y="29718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45077" name="Text Box 28"/>
          <p:cNvSpPr txBox="1">
            <a:spLocks noChangeArrowheads="1"/>
          </p:cNvSpPr>
          <p:nvPr/>
        </p:nvSpPr>
        <p:spPr bwMode="auto">
          <a:xfrm>
            <a:off x="2551113" y="29718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45078" name="Text Box 29"/>
          <p:cNvSpPr txBox="1">
            <a:spLocks noChangeArrowheads="1"/>
          </p:cNvSpPr>
          <p:nvPr/>
        </p:nvSpPr>
        <p:spPr bwMode="auto">
          <a:xfrm>
            <a:off x="2859088" y="25908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45079" name="Text Box 30"/>
          <p:cNvSpPr txBox="1">
            <a:spLocks noChangeArrowheads="1"/>
          </p:cNvSpPr>
          <p:nvPr/>
        </p:nvSpPr>
        <p:spPr bwMode="auto">
          <a:xfrm>
            <a:off x="1517650" y="2590800"/>
            <a:ext cx="2682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f</a:t>
            </a:r>
          </a:p>
        </p:txBody>
      </p:sp>
      <p:sp>
        <p:nvSpPr>
          <p:cNvPr id="45080" name="Text Box 31"/>
          <p:cNvSpPr txBox="1">
            <a:spLocks noChangeArrowheads="1"/>
          </p:cNvSpPr>
          <p:nvPr/>
        </p:nvSpPr>
        <p:spPr bwMode="auto">
          <a:xfrm>
            <a:off x="1879600" y="34290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g</a:t>
            </a:r>
          </a:p>
        </p:txBody>
      </p:sp>
      <p:sp>
        <p:nvSpPr>
          <p:cNvPr id="45081" name="Text Box 32"/>
          <p:cNvSpPr txBox="1">
            <a:spLocks noChangeArrowheads="1"/>
          </p:cNvSpPr>
          <p:nvPr/>
        </p:nvSpPr>
        <p:spPr bwMode="auto">
          <a:xfrm>
            <a:off x="2870200" y="34290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45082" name="Oval 33"/>
          <p:cNvSpPr>
            <a:spLocks noChangeArrowheads="1"/>
          </p:cNvSpPr>
          <p:nvPr/>
        </p:nvSpPr>
        <p:spPr bwMode="auto">
          <a:xfrm>
            <a:off x="1724025" y="2820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5083" name="Oval 34"/>
          <p:cNvSpPr>
            <a:spLocks noChangeArrowheads="1"/>
          </p:cNvSpPr>
          <p:nvPr/>
        </p:nvSpPr>
        <p:spPr bwMode="auto">
          <a:xfrm>
            <a:off x="2770188" y="2820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5084" name="Oval 35"/>
          <p:cNvSpPr>
            <a:spLocks noChangeArrowheads="1"/>
          </p:cNvSpPr>
          <p:nvPr/>
        </p:nvSpPr>
        <p:spPr bwMode="auto">
          <a:xfrm>
            <a:off x="2781300" y="3582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5085" name="Oval 36"/>
          <p:cNvSpPr>
            <a:spLocks noChangeArrowheads="1"/>
          </p:cNvSpPr>
          <p:nvPr/>
        </p:nvSpPr>
        <p:spPr bwMode="auto">
          <a:xfrm>
            <a:off x="1735138" y="3582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5086" name="Rectangle 37"/>
          <p:cNvSpPr>
            <a:spLocks noGrp="1" noChangeArrowheads="1"/>
          </p:cNvSpPr>
          <p:nvPr>
            <p:ph type="body" sz="half" idx="2"/>
          </p:nvPr>
        </p:nvSpPr>
        <p:spPr>
          <a:xfrm>
            <a:off x="4902200" y="1066800"/>
            <a:ext cx="4616450" cy="2362200"/>
          </a:xfrm>
        </p:spPr>
        <p:txBody>
          <a:bodyPr/>
          <a:lstStyle/>
          <a:p>
            <a:pPr eaLnBrk="1" hangingPunct="1"/>
            <a:r>
              <a:rPr lang="en-US" sz="1800">
                <a:ea typeface="ＭＳ Ｐゴシック" pitchFamily="-111" charset="-128"/>
                <a:cs typeface="ＭＳ Ｐゴシック" pitchFamily="-111" charset="-128"/>
              </a:rPr>
              <a:t>Based on the </a:t>
            </a:r>
            <a:r>
              <a:rPr lang="en-US" sz="1800">
                <a:solidFill>
                  <a:schemeClr val="accent1"/>
                </a:solidFill>
                <a:ea typeface="ＭＳ Ｐゴシック" pitchFamily="-111" charset="-128"/>
                <a:cs typeface="ＭＳ Ｐゴシック" pitchFamily="-111" charset="-128"/>
              </a:rPr>
              <a:t>surface normal</a:t>
            </a:r>
            <a:r>
              <a:rPr lang="en-US" sz="1800">
                <a:ea typeface="ＭＳ Ｐゴシック" pitchFamily="-111" charset="-128"/>
                <a:cs typeface="ＭＳ Ｐゴシック" pitchFamily="-111" charset="-128"/>
              </a:rPr>
              <a:t> of each face</a:t>
            </a:r>
          </a:p>
          <a:p>
            <a:pPr eaLnBrk="1" hangingPunct="1"/>
            <a:r>
              <a:rPr lang="en-US" sz="1800">
                <a:ea typeface="ＭＳ Ｐゴシック" pitchFamily="-111" charset="-128"/>
                <a:cs typeface="ＭＳ Ｐゴシック" pitchFamily="-111" charset="-128"/>
              </a:rPr>
              <a:t>The order of the vertices implicitly defines the surface normal using the “right-hand thumb” rule</a:t>
            </a:r>
          </a:p>
          <a:p>
            <a:pPr eaLnBrk="1" hangingPunct="1"/>
            <a:r>
              <a:rPr lang="en-US" sz="1800">
                <a:ea typeface="ＭＳ Ｐゴシック" pitchFamily="-111" charset="-128"/>
                <a:cs typeface="ＭＳ Ｐゴシック" pitchFamily="-111" charset="-128"/>
              </a:rPr>
              <a:t>If the fingers curl along the order of the specification of the vertices, the outward thumb is the direction of the surface normal for the polygon.</a:t>
            </a:r>
          </a:p>
        </p:txBody>
      </p:sp>
      <p:sp>
        <p:nvSpPr>
          <p:cNvPr id="45087" name="Line 38"/>
          <p:cNvSpPr>
            <a:spLocks noChangeShapeType="1"/>
          </p:cNvSpPr>
          <p:nvPr/>
        </p:nvSpPr>
        <p:spPr bwMode="auto">
          <a:xfrm flipV="1">
            <a:off x="2133600" y="2057400"/>
            <a:ext cx="0" cy="9906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88" name="Line 39"/>
          <p:cNvSpPr>
            <a:spLocks noChangeShapeType="1"/>
          </p:cNvSpPr>
          <p:nvPr/>
        </p:nvSpPr>
        <p:spPr bwMode="auto">
          <a:xfrm rot="10800000" flipV="1">
            <a:off x="2133600" y="3886200"/>
            <a:ext cx="0" cy="9906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89" name="Line 40"/>
          <p:cNvSpPr>
            <a:spLocks noChangeShapeType="1"/>
          </p:cNvSpPr>
          <p:nvPr/>
        </p:nvSpPr>
        <p:spPr bwMode="auto">
          <a:xfrm rot="5400000" flipV="1">
            <a:off x="3238500" y="2933700"/>
            <a:ext cx="0" cy="9906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90" name="Line 41"/>
          <p:cNvSpPr>
            <a:spLocks noChangeShapeType="1"/>
          </p:cNvSpPr>
          <p:nvPr/>
        </p:nvSpPr>
        <p:spPr bwMode="auto">
          <a:xfrm rot="-5400000" flipH="1" flipV="1">
            <a:off x="1181100" y="2933700"/>
            <a:ext cx="0" cy="9906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91" name="Line 43"/>
          <p:cNvSpPr>
            <a:spLocks noChangeShapeType="1"/>
          </p:cNvSpPr>
          <p:nvPr/>
        </p:nvSpPr>
        <p:spPr bwMode="auto">
          <a:xfrm flipH="1">
            <a:off x="990600" y="3505200"/>
            <a:ext cx="1066800" cy="1066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92" name="Line 44"/>
          <p:cNvSpPr>
            <a:spLocks noChangeShapeType="1"/>
          </p:cNvSpPr>
          <p:nvPr/>
        </p:nvSpPr>
        <p:spPr bwMode="auto">
          <a:xfrm rot="10800000" flipH="1">
            <a:off x="2514600" y="2362200"/>
            <a:ext cx="533400" cy="533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93" name="Line 45"/>
          <p:cNvSpPr>
            <a:spLocks noChangeShapeType="1"/>
          </p:cNvSpPr>
          <p:nvPr/>
        </p:nvSpPr>
        <p:spPr bwMode="auto">
          <a:xfrm rot="10800000" flipH="1">
            <a:off x="2209800" y="2819400"/>
            <a:ext cx="381000" cy="381000"/>
          </a:xfrm>
          <a:prstGeom prst="line">
            <a:avLst/>
          </a:prstGeom>
          <a:noFill/>
          <a:ln w="38100" cmpd="dbl">
            <a:solidFill>
              <a:schemeClr val="accent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94" name="AutoShape 46"/>
          <p:cNvSpPr>
            <a:spLocks noChangeArrowheads="1"/>
          </p:cNvSpPr>
          <p:nvPr/>
        </p:nvSpPr>
        <p:spPr bwMode="auto">
          <a:xfrm flipH="1">
            <a:off x="1828800" y="2362200"/>
            <a:ext cx="609600" cy="304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95" name="AutoShape 47"/>
          <p:cNvSpPr>
            <a:spLocks noChangeArrowheads="1"/>
          </p:cNvSpPr>
          <p:nvPr/>
        </p:nvSpPr>
        <p:spPr bwMode="auto">
          <a:xfrm>
            <a:off x="1828800" y="4343400"/>
            <a:ext cx="609600" cy="304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096" name="AutoShape 55"/>
          <p:cNvSpPr>
            <a:spLocks noChangeArrowheads="1"/>
          </p:cNvSpPr>
          <p:nvPr/>
        </p:nvSpPr>
        <p:spPr bwMode="auto">
          <a:xfrm rot="16200000" flipH="1">
            <a:off x="3048000" y="3276600"/>
            <a:ext cx="609600" cy="304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5097" name="Picture 57" descr="D:\Work\Right_hand_ru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4038600"/>
            <a:ext cx="2136775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 of Optimized Solid : Box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5688013" y="2514600"/>
            <a:ext cx="3741737" cy="352742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SDO_GEOMETRY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3008 – 3-dimensional solid,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SRID,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NULL,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SDO_ELEM_INFO_ARRAY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     - starting offset,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1007  - solid element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3     - Axis-aligned box,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SDO_ORDINATE_ARRAY(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2,2,0, - first endpoint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4,4,2  - second endpoint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  <p:sp>
        <p:nvSpPr>
          <p:cNvPr id="46084" name="Text Box 14"/>
          <p:cNvSpPr txBox="1">
            <a:spLocks noChangeArrowheads="1"/>
          </p:cNvSpPr>
          <p:nvPr/>
        </p:nvSpPr>
        <p:spPr bwMode="auto">
          <a:xfrm>
            <a:off x="1295400" y="4038600"/>
            <a:ext cx="6953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(2,2,0)</a:t>
            </a:r>
          </a:p>
        </p:txBody>
      </p:sp>
      <p:sp>
        <p:nvSpPr>
          <p:cNvPr id="46085" name="Text Box 15"/>
          <p:cNvSpPr txBox="1">
            <a:spLocks noChangeArrowheads="1"/>
          </p:cNvSpPr>
          <p:nvPr/>
        </p:nvSpPr>
        <p:spPr bwMode="auto">
          <a:xfrm>
            <a:off x="2514600" y="2514600"/>
            <a:ext cx="6953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(4,4,2)</a:t>
            </a:r>
          </a:p>
        </p:txBody>
      </p:sp>
      <p:sp>
        <p:nvSpPr>
          <p:cNvPr id="46086" name="Line 20"/>
          <p:cNvSpPr>
            <a:spLocks noChangeShapeType="1"/>
          </p:cNvSpPr>
          <p:nvPr/>
        </p:nvSpPr>
        <p:spPr bwMode="auto">
          <a:xfrm>
            <a:off x="1181100" y="3203575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7" name="Line 21"/>
          <p:cNvSpPr>
            <a:spLocks noChangeShapeType="1"/>
          </p:cNvSpPr>
          <p:nvPr/>
        </p:nvSpPr>
        <p:spPr bwMode="auto">
          <a:xfrm flipV="1">
            <a:off x="1181100" y="1603375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8" name="Line 22"/>
          <p:cNvSpPr>
            <a:spLocks noChangeShapeType="1"/>
          </p:cNvSpPr>
          <p:nvPr/>
        </p:nvSpPr>
        <p:spPr bwMode="auto">
          <a:xfrm flipH="1">
            <a:off x="304800" y="3203575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9" name="Text Box 23"/>
          <p:cNvSpPr txBox="1">
            <a:spLocks noChangeArrowheads="1"/>
          </p:cNvSpPr>
          <p:nvPr/>
        </p:nvSpPr>
        <p:spPr bwMode="auto">
          <a:xfrm>
            <a:off x="795338" y="1524000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46090" name="Text Box 24"/>
          <p:cNvSpPr txBox="1">
            <a:spLocks noChangeArrowheads="1"/>
          </p:cNvSpPr>
          <p:nvPr/>
        </p:nvSpPr>
        <p:spPr bwMode="auto">
          <a:xfrm>
            <a:off x="146050" y="35814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46091" name="AutoShape 25"/>
          <p:cNvSpPr>
            <a:spLocks noChangeArrowheads="1"/>
          </p:cNvSpPr>
          <p:nvPr/>
        </p:nvSpPr>
        <p:spPr bwMode="auto">
          <a:xfrm>
            <a:off x="1511300" y="2898775"/>
            <a:ext cx="1320800" cy="1066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6092" name="Line 26"/>
          <p:cNvSpPr>
            <a:spLocks noChangeShapeType="1"/>
          </p:cNvSpPr>
          <p:nvPr/>
        </p:nvSpPr>
        <p:spPr bwMode="auto">
          <a:xfrm>
            <a:off x="1773238" y="2898775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93" name="Line 27"/>
          <p:cNvSpPr>
            <a:spLocks noChangeShapeType="1"/>
          </p:cNvSpPr>
          <p:nvPr/>
        </p:nvSpPr>
        <p:spPr bwMode="auto">
          <a:xfrm flipH="1">
            <a:off x="1511300" y="3660775"/>
            <a:ext cx="3302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94" name="Line 28"/>
          <p:cNvSpPr>
            <a:spLocks noChangeShapeType="1"/>
          </p:cNvSpPr>
          <p:nvPr/>
        </p:nvSpPr>
        <p:spPr bwMode="auto">
          <a:xfrm>
            <a:off x="1841500" y="36830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95" name="Text Box 29"/>
          <p:cNvSpPr txBox="1">
            <a:spLocks noChangeArrowheads="1"/>
          </p:cNvSpPr>
          <p:nvPr/>
        </p:nvSpPr>
        <p:spPr bwMode="auto">
          <a:xfrm>
            <a:off x="3270250" y="28225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46096" name="Oval 30"/>
          <p:cNvSpPr>
            <a:spLocks noChangeArrowheads="1"/>
          </p:cNvSpPr>
          <p:nvPr/>
        </p:nvSpPr>
        <p:spPr bwMode="auto">
          <a:xfrm>
            <a:off x="2479675" y="3073400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latin typeface="Times New Roman" pitchFamily="-111" charset="0"/>
            </a:endParaRPr>
          </a:p>
        </p:txBody>
      </p:sp>
      <p:sp>
        <p:nvSpPr>
          <p:cNvPr id="46097" name="Oval 31"/>
          <p:cNvSpPr>
            <a:spLocks noChangeArrowheads="1"/>
          </p:cNvSpPr>
          <p:nvPr/>
        </p:nvSpPr>
        <p:spPr bwMode="auto">
          <a:xfrm>
            <a:off x="1739900" y="3584575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latin typeface="Times New Roman" pitchFamily="-111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 of Solid with Hole</a:t>
            </a:r>
          </a:p>
        </p:txBody>
      </p:sp>
      <p:sp>
        <p:nvSpPr>
          <p:cNvPr id="47107" name="Text Box 28"/>
          <p:cNvSpPr txBox="1">
            <a:spLocks noChangeArrowheads="1"/>
          </p:cNvSpPr>
          <p:nvPr/>
        </p:nvSpPr>
        <p:spPr bwMode="auto">
          <a:xfrm>
            <a:off x="685800" y="4419600"/>
            <a:ext cx="2035175" cy="7143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Hole: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(aH,bH,…hH)</a:t>
            </a:r>
          </a:p>
        </p:txBody>
      </p:sp>
      <p:sp>
        <p:nvSpPr>
          <p:cNvPr id="47108" name="Line 31"/>
          <p:cNvSpPr>
            <a:spLocks noChangeShapeType="1"/>
          </p:cNvSpPr>
          <p:nvPr/>
        </p:nvSpPr>
        <p:spPr bwMode="auto">
          <a:xfrm>
            <a:off x="1181100" y="3203575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9" name="Line 32"/>
          <p:cNvSpPr>
            <a:spLocks noChangeShapeType="1"/>
          </p:cNvSpPr>
          <p:nvPr/>
        </p:nvSpPr>
        <p:spPr bwMode="auto">
          <a:xfrm flipV="1">
            <a:off x="1181100" y="1603375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Line 33"/>
          <p:cNvSpPr>
            <a:spLocks noChangeShapeType="1"/>
          </p:cNvSpPr>
          <p:nvPr/>
        </p:nvSpPr>
        <p:spPr bwMode="auto">
          <a:xfrm flipH="1">
            <a:off x="304800" y="3203575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1" name="Text Box 34"/>
          <p:cNvSpPr txBox="1">
            <a:spLocks noChangeArrowheads="1"/>
          </p:cNvSpPr>
          <p:nvPr/>
        </p:nvSpPr>
        <p:spPr bwMode="auto">
          <a:xfrm>
            <a:off x="795338" y="1524000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47112" name="Text Box 35"/>
          <p:cNvSpPr txBox="1">
            <a:spLocks noChangeArrowheads="1"/>
          </p:cNvSpPr>
          <p:nvPr/>
        </p:nvSpPr>
        <p:spPr bwMode="auto">
          <a:xfrm>
            <a:off x="146050" y="35814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47113" name="AutoShape 36"/>
          <p:cNvSpPr>
            <a:spLocks noChangeArrowheads="1"/>
          </p:cNvSpPr>
          <p:nvPr/>
        </p:nvSpPr>
        <p:spPr bwMode="auto">
          <a:xfrm>
            <a:off x="1511300" y="2898775"/>
            <a:ext cx="1320800" cy="1066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7114" name="Line 37"/>
          <p:cNvSpPr>
            <a:spLocks noChangeShapeType="1"/>
          </p:cNvSpPr>
          <p:nvPr/>
        </p:nvSpPr>
        <p:spPr bwMode="auto">
          <a:xfrm>
            <a:off x="1773238" y="2898775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5" name="Line 38"/>
          <p:cNvSpPr>
            <a:spLocks noChangeShapeType="1"/>
          </p:cNvSpPr>
          <p:nvPr/>
        </p:nvSpPr>
        <p:spPr bwMode="auto">
          <a:xfrm flipH="1">
            <a:off x="1511300" y="3660775"/>
            <a:ext cx="330200" cy="304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6" name="Line 39"/>
          <p:cNvSpPr>
            <a:spLocks noChangeShapeType="1"/>
          </p:cNvSpPr>
          <p:nvPr/>
        </p:nvSpPr>
        <p:spPr bwMode="auto">
          <a:xfrm>
            <a:off x="1841500" y="36830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7" name="Text Box 40"/>
          <p:cNvSpPr txBox="1">
            <a:spLocks noChangeArrowheads="1"/>
          </p:cNvSpPr>
          <p:nvPr/>
        </p:nvSpPr>
        <p:spPr bwMode="auto">
          <a:xfrm>
            <a:off x="3270250" y="28225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47118" name="Oval 41"/>
          <p:cNvSpPr>
            <a:spLocks noChangeArrowheads="1"/>
          </p:cNvSpPr>
          <p:nvPr/>
        </p:nvSpPr>
        <p:spPr bwMode="auto">
          <a:xfrm>
            <a:off x="2451100" y="31257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7119" name="Oval 42"/>
          <p:cNvSpPr>
            <a:spLocks noChangeArrowheads="1"/>
          </p:cNvSpPr>
          <p:nvPr/>
        </p:nvSpPr>
        <p:spPr bwMode="auto">
          <a:xfrm>
            <a:off x="2451100" y="38877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7120" name="Oval 43"/>
          <p:cNvSpPr>
            <a:spLocks noChangeArrowheads="1"/>
          </p:cNvSpPr>
          <p:nvPr/>
        </p:nvSpPr>
        <p:spPr bwMode="auto">
          <a:xfrm>
            <a:off x="1438275" y="38877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7121" name="Oval 44"/>
          <p:cNvSpPr>
            <a:spLocks noChangeArrowheads="1"/>
          </p:cNvSpPr>
          <p:nvPr/>
        </p:nvSpPr>
        <p:spPr bwMode="auto">
          <a:xfrm>
            <a:off x="1460500" y="3103563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7122" name="Text Box 45"/>
          <p:cNvSpPr txBox="1">
            <a:spLocks noChangeArrowheads="1"/>
          </p:cNvSpPr>
          <p:nvPr/>
        </p:nvSpPr>
        <p:spPr bwMode="auto">
          <a:xfrm>
            <a:off x="1125538" y="37338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7123" name="Text Box 46"/>
          <p:cNvSpPr txBox="1">
            <a:spLocks noChangeArrowheads="1"/>
          </p:cNvSpPr>
          <p:nvPr/>
        </p:nvSpPr>
        <p:spPr bwMode="auto">
          <a:xfrm>
            <a:off x="2540000" y="37338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47124" name="Text Box 47"/>
          <p:cNvSpPr txBox="1">
            <a:spLocks noChangeArrowheads="1"/>
          </p:cNvSpPr>
          <p:nvPr/>
        </p:nvSpPr>
        <p:spPr bwMode="auto">
          <a:xfrm>
            <a:off x="1135063" y="2971800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47125" name="Text Box 48"/>
          <p:cNvSpPr txBox="1">
            <a:spLocks noChangeArrowheads="1"/>
          </p:cNvSpPr>
          <p:nvPr/>
        </p:nvSpPr>
        <p:spPr bwMode="auto">
          <a:xfrm>
            <a:off x="2551113" y="29718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47126" name="Text Box 49"/>
          <p:cNvSpPr txBox="1">
            <a:spLocks noChangeArrowheads="1"/>
          </p:cNvSpPr>
          <p:nvPr/>
        </p:nvSpPr>
        <p:spPr bwMode="auto">
          <a:xfrm>
            <a:off x="2859088" y="2590800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47127" name="Text Box 50"/>
          <p:cNvSpPr txBox="1">
            <a:spLocks noChangeArrowheads="1"/>
          </p:cNvSpPr>
          <p:nvPr/>
        </p:nvSpPr>
        <p:spPr bwMode="auto">
          <a:xfrm>
            <a:off x="1517650" y="2590800"/>
            <a:ext cx="2682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f</a:t>
            </a:r>
          </a:p>
        </p:txBody>
      </p:sp>
      <p:sp>
        <p:nvSpPr>
          <p:cNvPr id="47128" name="Text Box 51"/>
          <p:cNvSpPr txBox="1">
            <a:spLocks noChangeArrowheads="1"/>
          </p:cNvSpPr>
          <p:nvPr/>
        </p:nvSpPr>
        <p:spPr bwMode="auto">
          <a:xfrm>
            <a:off x="1879600" y="34290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g</a:t>
            </a:r>
          </a:p>
        </p:txBody>
      </p:sp>
      <p:sp>
        <p:nvSpPr>
          <p:cNvPr id="47129" name="Text Box 52"/>
          <p:cNvSpPr txBox="1">
            <a:spLocks noChangeArrowheads="1"/>
          </p:cNvSpPr>
          <p:nvPr/>
        </p:nvSpPr>
        <p:spPr bwMode="auto">
          <a:xfrm>
            <a:off x="2870200" y="34290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 b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47130" name="Oval 53"/>
          <p:cNvSpPr>
            <a:spLocks noChangeArrowheads="1"/>
          </p:cNvSpPr>
          <p:nvPr/>
        </p:nvSpPr>
        <p:spPr bwMode="auto">
          <a:xfrm>
            <a:off x="1724025" y="2820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7131" name="Oval 54"/>
          <p:cNvSpPr>
            <a:spLocks noChangeArrowheads="1"/>
          </p:cNvSpPr>
          <p:nvPr/>
        </p:nvSpPr>
        <p:spPr bwMode="auto">
          <a:xfrm>
            <a:off x="2770188" y="2820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7132" name="Oval 55"/>
          <p:cNvSpPr>
            <a:spLocks noChangeArrowheads="1"/>
          </p:cNvSpPr>
          <p:nvPr/>
        </p:nvSpPr>
        <p:spPr bwMode="auto">
          <a:xfrm>
            <a:off x="2781300" y="3582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7133" name="Oval 56"/>
          <p:cNvSpPr>
            <a:spLocks noChangeArrowheads="1"/>
          </p:cNvSpPr>
          <p:nvPr/>
        </p:nvSpPr>
        <p:spPr bwMode="auto">
          <a:xfrm>
            <a:off x="1735138" y="3582988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solidFill>
                <a:schemeClr val="accent1"/>
              </a:solidFill>
            </a:endParaRPr>
          </a:p>
        </p:txBody>
      </p:sp>
      <p:sp>
        <p:nvSpPr>
          <p:cNvPr id="47134" name="AutoShape 57"/>
          <p:cNvSpPr>
            <a:spLocks noChangeArrowheads="1"/>
          </p:cNvSpPr>
          <p:nvPr/>
        </p:nvSpPr>
        <p:spPr bwMode="auto">
          <a:xfrm>
            <a:off x="2038350" y="3276600"/>
            <a:ext cx="247650" cy="228600"/>
          </a:xfrm>
          <a:prstGeom prst="cube">
            <a:avLst>
              <a:gd name="adj" fmla="val 38889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67355" name="Text Box 59"/>
          <p:cNvSpPr txBox="1">
            <a:spLocks noChangeArrowheads="1"/>
          </p:cNvSpPr>
          <p:nvPr/>
        </p:nvSpPr>
        <p:spPr bwMode="auto">
          <a:xfrm>
            <a:off x="3810000" y="990600"/>
            <a:ext cx="5943600" cy="523875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SDO_GEOMETRY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3008 – 3-dimensional solid,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SRID,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NULL,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SDO_ELEM_INFO_ARRAY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1007, 1 - solid element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1006, 6 - 1 exterior surface (formed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by 6 simple surfaces)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1003, 1 – 6 simple surfaces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…           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n, 2006, 6 - 1 interior surface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n, 1003, 1 – 6 simple surfaces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…           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SDO_ORDINATE_ARRAY(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ordinate specification for: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-- each face of exterior surface (abdc,..),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-- each face of interior surface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(aHcHdHbH,…)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What does 3D support cover 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arenR"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Using the Z</a:t>
            </a:r>
          </a:p>
          <a:p>
            <a:pPr marL="722313" lvl="1" indent="-381000" eaLnBrk="1" hangingPunct="1"/>
            <a:r>
              <a:rPr lang="en-US" dirty="0"/>
              <a:t>3D Coordinate systems</a:t>
            </a:r>
          </a:p>
          <a:p>
            <a:pPr marL="457200" indent="-457200" eaLnBrk="1" hangingPunct="1">
              <a:buFontTx/>
              <a:buAutoNum type="arabicParenR"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Modeling 3D objects</a:t>
            </a:r>
          </a:p>
          <a:p>
            <a:pPr marL="722313" lvl="1" indent="-381000" eaLnBrk="1" hangingPunct="1"/>
            <a:r>
              <a:rPr lang="en-US" dirty="0"/>
              <a:t>Points, lines, polygons with Z</a:t>
            </a:r>
          </a:p>
          <a:p>
            <a:pPr marL="722313" lvl="1" indent="-381000" eaLnBrk="1" hangingPunct="1"/>
            <a:r>
              <a:rPr lang="en-US" dirty="0"/>
              <a:t>Surfaces and solids</a:t>
            </a:r>
            <a:endParaRPr lang="en-US" dirty="0" smtClean="0"/>
          </a:p>
          <a:p>
            <a:pPr marL="457200" indent="-457200" eaLnBrk="1" hangingPunct="1">
              <a:buFontTx/>
              <a:buAutoNum type="arabicParenR"/>
            </a:pP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Capturing the reality</a:t>
            </a:r>
          </a:p>
          <a:p>
            <a:pPr marL="722313" lvl="1" indent="-381000" eaLnBrk="1" hangingPunct="1"/>
            <a:r>
              <a:rPr lang="en-US" dirty="0"/>
              <a:t>New specialized types</a:t>
            </a:r>
          </a:p>
          <a:p>
            <a:pPr marL="722313" lvl="1" indent="-381000" eaLnBrk="1" hangingPunct="1"/>
            <a:r>
              <a:rPr lang="en-US" dirty="0"/>
              <a:t>Point clouds resulting from laser scanning </a:t>
            </a:r>
          </a:p>
          <a:p>
            <a:pPr marL="722313" lvl="1" indent="-381000" eaLnBrk="1" hangingPunct="1"/>
            <a:r>
              <a:rPr lang="en-US" dirty="0"/>
              <a:t>Triangulated surfaces (</a:t>
            </a:r>
            <a:r>
              <a:rPr lang="en-US" dirty="0" err="1"/>
              <a:t>TINs</a:t>
            </a:r>
            <a:r>
              <a:rPr lang="en-US" dirty="0"/>
              <a:t>)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1181100" y="3203575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1" name="AutoShape 3"/>
          <p:cNvSpPr>
            <a:spLocks noChangeArrowheads="1"/>
          </p:cNvSpPr>
          <p:nvPr/>
        </p:nvSpPr>
        <p:spPr bwMode="auto">
          <a:xfrm rot="5400000" flipH="1">
            <a:off x="1982787" y="23606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Example: Building with Atrium</a:t>
            </a:r>
            <a:br>
              <a:rPr lang="en-US">
                <a:ea typeface="ＭＳ Ｐゴシック" pitchFamily="-111" charset="-128"/>
                <a:cs typeface="ＭＳ Ｐゴシック" pitchFamily="-111" charset="-128"/>
              </a:rPr>
            </a:br>
            <a:r>
              <a:rPr lang="en-US" sz="2400" i="1">
                <a:ea typeface="ＭＳ Ｐゴシック" pitchFamily="-111" charset="-128"/>
                <a:cs typeface="ＭＳ Ｐゴシック" pitchFamily="-111" charset="-128"/>
              </a:rPr>
              <a:t>Modeled as a composite solid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Model as a composite solid formed from four simple solids:</a:t>
            </a:r>
          </a:p>
          <a:p>
            <a:pPr eaLnBrk="1" hangingPunct="1"/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A (north wing)</a:t>
            </a: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D (south wing) </a:t>
            </a: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B (west wing)</a:t>
            </a: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C (east wing)</a:t>
            </a:r>
          </a:p>
        </p:txBody>
      </p:sp>
      <p:sp>
        <p:nvSpPr>
          <p:cNvPr id="48134" name="AutoShape 6"/>
          <p:cNvSpPr>
            <a:spLocks noChangeArrowheads="1"/>
          </p:cNvSpPr>
          <p:nvPr/>
        </p:nvSpPr>
        <p:spPr bwMode="auto">
          <a:xfrm rot="5400000" flipH="1">
            <a:off x="1172369" y="2851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135" name="AutoShape 7"/>
          <p:cNvSpPr>
            <a:spLocks noChangeArrowheads="1"/>
          </p:cNvSpPr>
          <p:nvPr/>
        </p:nvSpPr>
        <p:spPr bwMode="auto">
          <a:xfrm rot="5400000" flipH="1">
            <a:off x="1861344" y="2851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136" name="AutoShape 8"/>
          <p:cNvSpPr>
            <a:spLocks noChangeArrowheads="1"/>
          </p:cNvSpPr>
          <p:nvPr/>
        </p:nvSpPr>
        <p:spPr bwMode="auto">
          <a:xfrm rot="5400000" flipH="1">
            <a:off x="1373187" y="29702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 flipV="1">
            <a:off x="1181100" y="1603375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 flipH="1">
            <a:off x="304800" y="3203575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788988" y="1524000"/>
            <a:ext cx="354012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152400" y="3581400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48141" name="Text Box 13"/>
          <p:cNvSpPr txBox="1">
            <a:spLocks noChangeArrowheads="1"/>
          </p:cNvSpPr>
          <p:nvPr/>
        </p:nvSpPr>
        <p:spPr bwMode="auto">
          <a:xfrm>
            <a:off x="3270250" y="28225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2347913" y="23622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A</a:t>
            </a: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2424113" y="26670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C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1760538" y="29718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D</a:t>
            </a:r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1684338" y="26670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B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Example: Building with Atrium</a:t>
            </a:r>
            <a:br>
              <a:rPr lang="en-US">
                <a:ea typeface="ＭＳ Ｐゴシック" pitchFamily="-111" charset="-128"/>
                <a:cs typeface="ＭＳ Ｐゴシック" pitchFamily="-111" charset="-128"/>
              </a:rPr>
            </a:br>
            <a:r>
              <a:rPr lang="en-US" sz="2400" i="1">
                <a:ea typeface="ＭＳ Ｐゴシック" pitchFamily="-111" charset="-128"/>
                <a:cs typeface="ＭＳ Ｐゴシック" pitchFamily="-111" charset="-128"/>
              </a:rPr>
              <a:t>Modeled as a composite solid</a:t>
            </a:r>
          </a:p>
        </p:txBody>
      </p:sp>
      <p:sp>
        <p:nvSpPr>
          <p:cNvPr id="592916" name="Text Box 20"/>
          <p:cNvSpPr txBox="1">
            <a:spLocks noChangeArrowheads="1"/>
          </p:cNvSpPr>
          <p:nvPr/>
        </p:nvSpPr>
        <p:spPr bwMode="auto">
          <a:xfrm>
            <a:off x="3733800" y="1295400"/>
            <a:ext cx="5715000" cy="523875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SDO_GEOMETRY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3008 – 3-dimensional solid,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SRID,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NULL,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SDO_ELEM_INFO_ARRAY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1008, 4 - composite solid (formed by 4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simple solids)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1007, 1 - First solid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1006, 6 - Cmp surf (6 simple surfaces)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1003, 1 - 6 simple surfaces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…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n, 1007, 1 – last solid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n, 1006, 6 - Cmp surf (6 simple surfaces)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n, 1003, 1 – 6 simple surfaces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…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SDO_ORDINATE_ARRAY(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ordinate specification for each face of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each solid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  <p:sp>
        <p:nvSpPr>
          <p:cNvPr id="49156" name="Line 21"/>
          <p:cNvSpPr>
            <a:spLocks noChangeShapeType="1"/>
          </p:cNvSpPr>
          <p:nvPr/>
        </p:nvSpPr>
        <p:spPr bwMode="auto">
          <a:xfrm>
            <a:off x="1181100" y="3203575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AutoShape 22"/>
          <p:cNvSpPr>
            <a:spLocks noChangeArrowheads="1"/>
          </p:cNvSpPr>
          <p:nvPr/>
        </p:nvSpPr>
        <p:spPr bwMode="auto">
          <a:xfrm rot="5400000" flipH="1">
            <a:off x="1982787" y="23606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158" name="AutoShape 23"/>
          <p:cNvSpPr>
            <a:spLocks noChangeArrowheads="1"/>
          </p:cNvSpPr>
          <p:nvPr/>
        </p:nvSpPr>
        <p:spPr bwMode="auto">
          <a:xfrm rot="5400000" flipH="1">
            <a:off x="1172369" y="2851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159" name="AutoShape 24"/>
          <p:cNvSpPr>
            <a:spLocks noChangeArrowheads="1"/>
          </p:cNvSpPr>
          <p:nvPr/>
        </p:nvSpPr>
        <p:spPr bwMode="auto">
          <a:xfrm rot="5400000" flipH="1">
            <a:off x="1861344" y="2851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160" name="AutoShape 25"/>
          <p:cNvSpPr>
            <a:spLocks noChangeArrowheads="1"/>
          </p:cNvSpPr>
          <p:nvPr/>
        </p:nvSpPr>
        <p:spPr bwMode="auto">
          <a:xfrm rot="5400000" flipH="1">
            <a:off x="1373187" y="29702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161" name="Line 26"/>
          <p:cNvSpPr>
            <a:spLocks noChangeShapeType="1"/>
          </p:cNvSpPr>
          <p:nvPr/>
        </p:nvSpPr>
        <p:spPr bwMode="auto">
          <a:xfrm flipV="1">
            <a:off x="1181100" y="1603375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Line 27"/>
          <p:cNvSpPr>
            <a:spLocks noChangeShapeType="1"/>
          </p:cNvSpPr>
          <p:nvPr/>
        </p:nvSpPr>
        <p:spPr bwMode="auto">
          <a:xfrm flipH="1">
            <a:off x="304800" y="3203575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Text Box 28"/>
          <p:cNvSpPr txBox="1">
            <a:spLocks noChangeArrowheads="1"/>
          </p:cNvSpPr>
          <p:nvPr/>
        </p:nvSpPr>
        <p:spPr bwMode="auto">
          <a:xfrm>
            <a:off x="152400" y="3581400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49164" name="Text Box 29"/>
          <p:cNvSpPr txBox="1">
            <a:spLocks noChangeArrowheads="1"/>
          </p:cNvSpPr>
          <p:nvPr/>
        </p:nvSpPr>
        <p:spPr bwMode="auto">
          <a:xfrm>
            <a:off x="3270250" y="28225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49165" name="Text Box 30"/>
          <p:cNvSpPr txBox="1">
            <a:spLocks noChangeArrowheads="1"/>
          </p:cNvSpPr>
          <p:nvPr/>
        </p:nvSpPr>
        <p:spPr bwMode="auto">
          <a:xfrm>
            <a:off x="2347913" y="23622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A</a:t>
            </a:r>
          </a:p>
        </p:txBody>
      </p:sp>
      <p:sp>
        <p:nvSpPr>
          <p:cNvPr id="49166" name="Text Box 31"/>
          <p:cNvSpPr txBox="1">
            <a:spLocks noChangeArrowheads="1"/>
          </p:cNvSpPr>
          <p:nvPr/>
        </p:nvSpPr>
        <p:spPr bwMode="auto">
          <a:xfrm>
            <a:off x="2424113" y="26670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C</a:t>
            </a:r>
          </a:p>
        </p:txBody>
      </p:sp>
      <p:sp>
        <p:nvSpPr>
          <p:cNvPr id="49167" name="Text Box 32"/>
          <p:cNvSpPr txBox="1">
            <a:spLocks noChangeArrowheads="1"/>
          </p:cNvSpPr>
          <p:nvPr/>
        </p:nvSpPr>
        <p:spPr bwMode="auto">
          <a:xfrm>
            <a:off x="1760538" y="29718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D</a:t>
            </a:r>
          </a:p>
        </p:txBody>
      </p:sp>
      <p:sp>
        <p:nvSpPr>
          <p:cNvPr id="49168" name="Text Box 33"/>
          <p:cNvSpPr txBox="1">
            <a:spLocks noChangeArrowheads="1"/>
          </p:cNvSpPr>
          <p:nvPr/>
        </p:nvSpPr>
        <p:spPr bwMode="auto">
          <a:xfrm>
            <a:off x="1684338" y="26670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B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43"/>
          <p:cNvSpPr>
            <a:spLocks noChangeShapeType="1"/>
          </p:cNvSpPr>
          <p:nvPr/>
        </p:nvSpPr>
        <p:spPr bwMode="auto">
          <a:xfrm>
            <a:off x="1181100" y="3203575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9" name="AutoShape 38"/>
          <p:cNvSpPr>
            <a:spLocks noChangeArrowheads="1"/>
          </p:cNvSpPr>
          <p:nvPr/>
        </p:nvSpPr>
        <p:spPr bwMode="auto">
          <a:xfrm rot="5400000" flipH="1">
            <a:off x="1982787" y="23606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180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Example: Building with Atrium</a:t>
            </a:r>
            <a:br>
              <a:rPr lang="en-US">
                <a:ea typeface="ＭＳ Ｐゴシック" pitchFamily="-111" charset="-128"/>
                <a:cs typeface="ＭＳ Ｐゴシック" pitchFamily="-111" charset="-128"/>
              </a:rPr>
            </a:br>
            <a:r>
              <a:rPr lang="en-US" sz="2400" i="1">
                <a:ea typeface="ＭＳ Ｐゴシック" pitchFamily="-111" charset="-128"/>
                <a:cs typeface="ＭＳ Ｐゴシック" pitchFamily="-111" charset="-128"/>
              </a:rPr>
              <a:t>Modeled as a simple solid</a:t>
            </a:r>
          </a:p>
        </p:txBody>
      </p:sp>
      <p:sp>
        <p:nvSpPr>
          <p:cNvPr id="50181" name="Rectangle 6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Can also model as a simple solid with a single composite surface.</a:t>
            </a: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Cannot represent top and bottom faces as polygons with holes.</a:t>
            </a: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Represent it as a simple solid with multiple faces:</a:t>
            </a:r>
          </a:p>
          <a:p>
            <a:pPr lvl="1" eaLnBrk="1" hangingPunct="1"/>
            <a:r>
              <a:rPr lang="en-US" sz="1800"/>
              <a:t>Four top faces: a, b, c, d</a:t>
            </a:r>
          </a:p>
          <a:p>
            <a:pPr lvl="1" eaLnBrk="1" hangingPunct="1"/>
            <a:r>
              <a:rPr lang="en-US" sz="1800"/>
              <a:t>Four side faces: e (front), f (right), g (back) and h (left)</a:t>
            </a:r>
          </a:p>
          <a:p>
            <a:pPr lvl="1" eaLnBrk="1" hangingPunct="1"/>
            <a:r>
              <a:rPr lang="en-US" sz="1800"/>
              <a:t>Four bottom faces: i, j, k, l</a:t>
            </a: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Could also represent top and bottom surfaces as (ab) and (cd) or (abc) and (d)</a:t>
            </a:r>
          </a:p>
        </p:txBody>
      </p:sp>
      <p:sp>
        <p:nvSpPr>
          <p:cNvPr id="50182" name="AutoShape 39"/>
          <p:cNvSpPr>
            <a:spLocks noChangeArrowheads="1"/>
          </p:cNvSpPr>
          <p:nvPr/>
        </p:nvSpPr>
        <p:spPr bwMode="auto">
          <a:xfrm rot="5400000" flipH="1">
            <a:off x="1172369" y="2851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183" name="AutoShape 37"/>
          <p:cNvSpPr>
            <a:spLocks noChangeArrowheads="1"/>
          </p:cNvSpPr>
          <p:nvPr/>
        </p:nvSpPr>
        <p:spPr bwMode="auto">
          <a:xfrm rot="5400000" flipH="1">
            <a:off x="1861344" y="2851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184" name="AutoShape 40"/>
          <p:cNvSpPr>
            <a:spLocks noChangeArrowheads="1"/>
          </p:cNvSpPr>
          <p:nvPr/>
        </p:nvSpPr>
        <p:spPr bwMode="auto">
          <a:xfrm rot="5400000" flipH="1">
            <a:off x="1373187" y="29702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185" name="Line 44"/>
          <p:cNvSpPr>
            <a:spLocks noChangeShapeType="1"/>
          </p:cNvSpPr>
          <p:nvPr/>
        </p:nvSpPr>
        <p:spPr bwMode="auto">
          <a:xfrm flipV="1">
            <a:off x="1181100" y="1603375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6" name="Line 45"/>
          <p:cNvSpPr>
            <a:spLocks noChangeShapeType="1"/>
          </p:cNvSpPr>
          <p:nvPr/>
        </p:nvSpPr>
        <p:spPr bwMode="auto">
          <a:xfrm flipH="1">
            <a:off x="304800" y="3203575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7" name="Text Box 46"/>
          <p:cNvSpPr txBox="1">
            <a:spLocks noChangeArrowheads="1"/>
          </p:cNvSpPr>
          <p:nvPr/>
        </p:nvSpPr>
        <p:spPr bwMode="auto">
          <a:xfrm>
            <a:off x="795338" y="1524000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50188" name="Text Box 47"/>
          <p:cNvSpPr txBox="1">
            <a:spLocks noChangeArrowheads="1"/>
          </p:cNvSpPr>
          <p:nvPr/>
        </p:nvSpPr>
        <p:spPr bwMode="auto">
          <a:xfrm>
            <a:off x="146050" y="35814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50189" name="Text Box 52"/>
          <p:cNvSpPr txBox="1">
            <a:spLocks noChangeArrowheads="1"/>
          </p:cNvSpPr>
          <p:nvPr/>
        </p:nvSpPr>
        <p:spPr bwMode="auto">
          <a:xfrm>
            <a:off x="3270250" y="28225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50190" name="Text Box 55"/>
          <p:cNvSpPr txBox="1">
            <a:spLocks noChangeArrowheads="1"/>
          </p:cNvSpPr>
          <p:nvPr/>
        </p:nvSpPr>
        <p:spPr bwMode="auto">
          <a:xfrm>
            <a:off x="2362200" y="2362200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a</a:t>
            </a:r>
          </a:p>
        </p:txBody>
      </p:sp>
      <p:sp>
        <p:nvSpPr>
          <p:cNvPr id="50191" name="Text Box 56"/>
          <p:cNvSpPr txBox="1">
            <a:spLocks noChangeArrowheads="1"/>
          </p:cNvSpPr>
          <p:nvPr/>
        </p:nvSpPr>
        <p:spPr bwMode="auto">
          <a:xfrm>
            <a:off x="2438400" y="2667000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c</a:t>
            </a:r>
          </a:p>
        </p:txBody>
      </p:sp>
      <p:sp>
        <p:nvSpPr>
          <p:cNvPr id="50192" name="Text Box 57"/>
          <p:cNvSpPr txBox="1">
            <a:spLocks noChangeArrowheads="1"/>
          </p:cNvSpPr>
          <p:nvPr/>
        </p:nvSpPr>
        <p:spPr bwMode="auto">
          <a:xfrm>
            <a:off x="1770063" y="2971800"/>
            <a:ext cx="2921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d</a:t>
            </a:r>
          </a:p>
        </p:txBody>
      </p:sp>
      <p:sp>
        <p:nvSpPr>
          <p:cNvPr id="50193" name="Text Box 58"/>
          <p:cNvSpPr txBox="1">
            <a:spLocks noChangeArrowheads="1"/>
          </p:cNvSpPr>
          <p:nvPr/>
        </p:nvSpPr>
        <p:spPr bwMode="auto">
          <a:xfrm>
            <a:off x="1693863" y="2667000"/>
            <a:ext cx="2921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b</a:t>
            </a:r>
          </a:p>
        </p:txBody>
      </p:sp>
      <p:sp>
        <p:nvSpPr>
          <p:cNvPr id="50194" name="Text Box 59"/>
          <p:cNvSpPr txBox="1">
            <a:spLocks noChangeArrowheads="1"/>
          </p:cNvSpPr>
          <p:nvPr/>
        </p:nvSpPr>
        <p:spPr bwMode="auto">
          <a:xfrm>
            <a:off x="1674813" y="3452813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e</a:t>
            </a:r>
          </a:p>
        </p:txBody>
      </p:sp>
      <p:sp>
        <p:nvSpPr>
          <p:cNvPr id="50195" name="AutoShape 63"/>
          <p:cNvSpPr>
            <a:spLocks noChangeArrowheads="1"/>
          </p:cNvSpPr>
          <p:nvPr/>
        </p:nvSpPr>
        <p:spPr bwMode="auto">
          <a:xfrm rot="5400000" flipH="1">
            <a:off x="1901825" y="2889251"/>
            <a:ext cx="1673225" cy="768350"/>
          </a:xfrm>
          <a:prstGeom prst="cube">
            <a:avLst>
              <a:gd name="adj" fmla="val 100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196" name="Text Box 60"/>
          <p:cNvSpPr txBox="1">
            <a:spLocks noChangeArrowheads="1"/>
          </p:cNvSpPr>
          <p:nvPr/>
        </p:nvSpPr>
        <p:spPr bwMode="auto">
          <a:xfrm>
            <a:off x="2632075" y="3124200"/>
            <a:ext cx="242888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f</a:t>
            </a:r>
          </a:p>
        </p:txBody>
      </p:sp>
      <p:sp>
        <p:nvSpPr>
          <p:cNvPr id="50197" name="Line 68"/>
          <p:cNvSpPr>
            <a:spLocks noChangeShapeType="1"/>
          </p:cNvSpPr>
          <p:nvPr/>
        </p:nvSpPr>
        <p:spPr bwMode="auto">
          <a:xfrm>
            <a:off x="1181100" y="5187950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98" name="AutoShape 69"/>
          <p:cNvSpPr>
            <a:spLocks noChangeArrowheads="1"/>
          </p:cNvSpPr>
          <p:nvPr/>
        </p:nvSpPr>
        <p:spPr bwMode="auto">
          <a:xfrm rot="5400000" flipH="1">
            <a:off x="1982787" y="4344988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199" name="AutoShape 70"/>
          <p:cNvSpPr>
            <a:spLocks noChangeArrowheads="1"/>
          </p:cNvSpPr>
          <p:nvPr/>
        </p:nvSpPr>
        <p:spPr bwMode="auto">
          <a:xfrm rot="5400000" flipH="1">
            <a:off x="1172369" y="4836319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200" name="AutoShape 71"/>
          <p:cNvSpPr>
            <a:spLocks noChangeArrowheads="1"/>
          </p:cNvSpPr>
          <p:nvPr/>
        </p:nvSpPr>
        <p:spPr bwMode="auto">
          <a:xfrm rot="5400000" flipH="1">
            <a:off x="1861344" y="4836319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201" name="AutoShape 72"/>
          <p:cNvSpPr>
            <a:spLocks noChangeArrowheads="1"/>
          </p:cNvSpPr>
          <p:nvPr/>
        </p:nvSpPr>
        <p:spPr bwMode="auto">
          <a:xfrm rot="5400000" flipH="1">
            <a:off x="1373187" y="4954588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202" name="Line 73"/>
          <p:cNvSpPr>
            <a:spLocks noChangeShapeType="1"/>
          </p:cNvSpPr>
          <p:nvPr/>
        </p:nvSpPr>
        <p:spPr bwMode="auto">
          <a:xfrm flipV="1">
            <a:off x="1181100" y="3587750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203" name="Line 74"/>
          <p:cNvSpPr>
            <a:spLocks noChangeShapeType="1"/>
          </p:cNvSpPr>
          <p:nvPr/>
        </p:nvSpPr>
        <p:spPr bwMode="auto">
          <a:xfrm flipH="1">
            <a:off x="304800" y="5187950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204" name="Text Box 75"/>
          <p:cNvSpPr txBox="1">
            <a:spLocks noChangeArrowheads="1"/>
          </p:cNvSpPr>
          <p:nvPr/>
        </p:nvSpPr>
        <p:spPr bwMode="auto">
          <a:xfrm>
            <a:off x="795338" y="3508375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50205" name="Text Box 76"/>
          <p:cNvSpPr txBox="1">
            <a:spLocks noChangeArrowheads="1"/>
          </p:cNvSpPr>
          <p:nvPr/>
        </p:nvSpPr>
        <p:spPr bwMode="auto">
          <a:xfrm>
            <a:off x="146050" y="55657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50206" name="Text Box 77"/>
          <p:cNvSpPr txBox="1">
            <a:spLocks noChangeArrowheads="1"/>
          </p:cNvSpPr>
          <p:nvPr/>
        </p:nvSpPr>
        <p:spPr bwMode="auto">
          <a:xfrm>
            <a:off x="3270250" y="480695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50207" name="Text Box 82"/>
          <p:cNvSpPr txBox="1">
            <a:spLocks noChangeArrowheads="1"/>
          </p:cNvSpPr>
          <p:nvPr/>
        </p:nvSpPr>
        <p:spPr bwMode="auto">
          <a:xfrm>
            <a:off x="1674813" y="5437188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e</a:t>
            </a:r>
          </a:p>
        </p:txBody>
      </p:sp>
      <p:sp>
        <p:nvSpPr>
          <p:cNvPr id="50208" name="AutoShape 83"/>
          <p:cNvSpPr>
            <a:spLocks noChangeArrowheads="1"/>
          </p:cNvSpPr>
          <p:nvPr/>
        </p:nvSpPr>
        <p:spPr bwMode="auto">
          <a:xfrm rot="5400000" flipH="1">
            <a:off x="1901825" y="4873626"/>
            <a:ext cx="1673225" cy="768350"/>
          </a:xfrm>
          <a:prstGeom prst="cube">
            <a:avLst>
              <a:gd name="adj" fmla="val 100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209" name="Text Box 84"/>
          <p:cNvSpPr txBox="1">
            <a:spLocks noChangeArrowheads="1"/>
          </p:cNvSpPr>
          <p:nvPr/>
        </p:nvSpPr>
        <p:spPr bwMode="auto">
          <a:xfrm>
            <a:off x="2632075" y="5108575"/>
            <a:ext cx="242888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f</a:t>
            </a:r>
          </a:p>
        </p:txBody>
      </p:sp>
      <p:sp>
        <p:nvSpPr>
          <p:cNvPr id="50210" name="AutoShape 85"/>
          <p:cNvSpPr>
            <a:spLocks noChangeArrowheads="1"/>
          </p:cNvSpPr>
          <p:nvPr/>
        </p:nvSpPr>
        <p:spPr bwMode="auto">
          <a:xfrm>
            <a:off x="2017713" y="4586288"/>
            <a:ext cx="933450" cy="588962"/>
          </a:xfrm>
          <a:prstGeom prst="cube">
            <a:avLst>
              <a:gd name="adj" fmla="val 100000"/>
            </a:avLst>
          </a:prstGeom>
          <a:solidFill>
            <a:srgbClr val="80808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211" name="AutoShape 87"/>
          <p:cNvSpPr>
            <a:spLocks noChangeArrowheads="1"/>
          </p:cNvSpPr>
          <p:nvPr/>
        </p:nvSpPr>
        <p:spPr bwMode="auto">
          <a:xfrm>
            <a:off x="1487488" y="4433888"/>
            <a:ext cx="911225" cy="579437"/>
          </a:xfrm>
          <a:prstGeom prst="cube">
            <a:avLst>
              <a:gd name="adj" fmla="val 100000"/>
            </a:avLst>
          </a:prstGeom>
          <a:solidFill>
            <a:srgbClr val="80808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212" name="Text Box 78"/>
          <p:cNvSpPr txBox="1">
            <a:spLocks noChangeArrowheads="1"/>
          </p:cNvSpPr>
          <p:nvPr/>
        </p:nvSpPr>
        <p:spPr bwMode="auto">
          <a:xfrm>
            <a:off x="1943100" y="4362450"/>
            <a:ext cx="3905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ab</a:t>
            </a:r>
          </a:p>
        </p:txBody>
      </p:sp>
      <p:sp>
        <p:nvSpPr>
          <p:cNvPr id="50213" name="Text Box 79"/>
          <p:cNvSpPr txBox="1">
            <a:spLocks noChangeArrowheads="1"/>
          </p:cNvSpPr>
          <p:nvPr/>
        </p:nvSpPr>
        <p:spPr bwMode="auto">
          <a:xfrm>
            <a:off x="2124075" y="4876800"/>
            <a:ext cx="3905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cd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2"/>
          <p:cNvSpPr>
            <a:spLocks noChangeShapeType="1"/>
          </p:cNvSpPr>
          <p:nvPr/>
        </p:nvSpPr>
        <p:spPr bwMode="auto">
          <a:xfrm>
            <a:off x="1181100" y="3203575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3" name="AutoShape 3"/>
          <p:cNvSpPr>
            <a:spLocks noChangeArrowheads="1"/>
          </p:cNvSpPr>
          <p:nvPr/>
        </p:nvSpPr>
        <p:spPr bwMode="auto">
          <a:xfrm rot="5400000" flipH="1">
            <a:off x="1982787" y="23606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Example: Building with Atrium</a:t>
            </a:r>
            <a:br>
              <a:rPr lang="en-US">
                <a:ea typeface="ＭＳ Ｐゴシック" pitchFamily="-111" charset="-128"/>
                <a:cs typeface="ＭＳ Ｐゴシック" pitchFamily="-111" charset="-128"/>
              </a:rPr>
            </a:br>
            <a:r>
              <a:rPr lang="en-US" sz="2400" i="1">
                <a:ea typeface="ＭＳ Ｐゴシック" pitchFamily="-111" charset="-128"/>
                <a:cs typeface="ＭＳ Ｐゴシック" pitchFamily="-111" charset="-128"/>
              </a:rPr>
              <a:t>Modeled as a simple solid</a:t>
            </a:r>
          </a:p>
        </p:txBody>
      </p:sp>
      <p:sp>
        <p:nvSpPr>
          <p:cNvPr id="51205" name="AutoShape 6"/>
          <p:cNvSpPr>
            <a:spLocks noChangeArrowheads="1"/>
          </p:cNvSpPr>
          <p:nvPr/>
        </p:nvSpPr>
        <p:spPr bwMode="auto">
          <a:xfrm rot="5400000" flipH="1">
            <a:off x="1172369" y="2851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06" name="AutoShape 7"/>
          <p:cNvSpPr>
            <a:spLocks noChangeArrowheads="1"/>
          </p:cNvSpPr>
          <p:nvPr/>
        </p:nvSpPr>
        <p:spPr bwMode="auto">
          <a:xfrm rot="5400000" flipH="1">
            <a:off x="1861344" y="2851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07" name="AutoShape 8"/>
          <p:cNvSpPr>
            <a:spLocks noChangeArrowheads="1"/>
          </p:cNvSpPr>
          <p:nvPr/>
        </p:nvSpPr>
        <p:spPr bwMode="auto">
          <a:xfrm rot="5400000" flipH="1">
            <a:off x="1373187" y="29702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08" name="Line 9"/>
          <p:cNvSpPr>
            <a:spLocks noChangeShapeType="1"/>
          </p:cNvSpPr>
          <p:nvPr/>
        </p:nvSpPr>
        <p:spPr bwMode="auto">
          <a:xfrm flipV="1">
            <a:off x="1181100" y="1603375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9" name="Line 10"/>
          <p:cNvSpPr>
            <a:spLocks noChangeShapeType="1"/>
          </p:cNvSpPr>
          <p:nvPr/>
        </p:nvSpPr>
        <p:spPr bwMode="auto">
          <a:xfrm flipH="1">
            <a:off x="304800" y="3203575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0" name="Text Box 11"/>
          <p:cNvSpPr txBox="1">
            <a:spLocks noChangeArrowheads="1"/>
          </p:cNvSpPr>
          <p:nvPr/>
        </p:nvSpPr>
        <p:spPr bwMode="auto">
          <a:xfrm>
            <a:off x="795338" y="1524000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51211" name="Text Box 12"/>
          <p:cNvSpPr txBox="1">
            <a:spLocks noChangeArrowheads="1"/>
          </p:cNvSpPr>
          <p:nvPr/>
        </p:nvSpPr>
        <p:spPr bwMode="auto">
          <a:xfrm>
            <a:off x="146050" y="35814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51212" name="Text Box 13"/>
          <p:cNvSpPr txBox="1">
            <a:spLocks noChangeArrowheads="1"/>
          </p:cNvSpPr>
          <p:nvPr/>
        </p:nvSpPr>
        <p:spPr bwMode="auto">
          <a:xfrm>
            <a:off x="3270250" y="28225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51213" name="Text Box 14"/>
          <p:cNvSpPr txBox="1">
            <a:spLocks noChangeArrowheads="1"/>
          </p:cNvSpPr>
          <p:nvPr/>
        </p:nvSpPr>
        <p:spPr bwMode="auto">
          <a:xfrm>
            <a:off x="2362200" y="2362200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a</a:t>
            </a:r>
          </a:p>
        </p:txBody>
      </p:sp>
      <p:sp>
        <p:nvSpPr>
          <p:cNvPr id="51214" name="Text Box 15"/>
          <p:cNvSpPr txBox="1">
            <a:spLocks noChangeArrowheads="1"/>
          </p:cNvSpPr>
          <p:nvPr/>
        </p:nvSpPr>
        <p:spPr bwMode="auto">
          <a:xfrm>
            <a:off x="2438400" y="2667000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c</a:t>
            </a:r>
          </a:p>
        </p:txBody>
      </p:sp>
      <p:sp>
        <p:nvSpPr>
          <p:cNvPr id="51215" name="Text Box 16"/>
          <p:cNvSpPr txBox="1">
            <a:spLocks noChangeArrowheads="1"/>
          </p:cNvSpPr>
          <p:nvPr/>
        </p:nvSpPr>
        <p:spPr bwMode="auto">
          <a:xfrm>
            <a:off x="1770063" y="2971800"/>
            <a:ext cx="2921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d</a:t>
            </a:r>
          </a:p>
        </p:txBody>
      </p:sp>
      <p:sp>
        <p:nvSpPr>
          <p:cNvPr id="51216" name="Text Box 17"/>
          <p:cNvSpPr txBox="1">
            <a:spLocks noChangeArrowheads="1"/>
          </p:cNvSpPr>
          <p:nvPr/>
        </p:nvSpPr>
        <p:spPr bwMode="auto">
          <a:xfrm>
            <a:off x="1693863" y="2667000"/>
            <a:ext cx="2921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b</a:t>
            </a:r>
          </a:p>
        </p:txBody>
      </p:sp>
      <p:sp>
        <p:nvSpPr>
          <p:cNvPr id="51217" name="Text Box 18"/>
          <p:cNvSpPr txBox="1">
            <a:spLocks noChangeArrowheads="1"/>
          </p:cNvSpPr>
          <p:nvPr/>
        </p:nvSpPr>
        <p:spPr bwMode="auto">
          <a:xfrm>
            <a:off x="1674813" y="3452813"/>
            <a:ext cx="28257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e</a:t>
            </a:r>
          </a:p>
        </p:txBody>
      </p:sp>
      <p:sp>
        <p:nvSpPr>
          <p:cNvPr id="51218" name="AutoShape 19"/>
          <p:cNvSpPr>
            <a:spLocks noChangeArrowheads="1"/>
          </p:cNvSpPr>
          <p:nvPr/>
        </p:nvSpPr>
        <p:spPr bwMode="auto">
          <a:xfrm rot="5400000" flipH="1">
            <a:off x="1901825" y="2889251"/>
            <a:ext cx="1673225" cy="768350"/>
          </a:xfrm>
          <a:prstGeom prst="cube">
            <a:avLst>
              <a:gd name="adj" fmla="val 100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219" name="Text Box 20"/>
          <p:cNvSpPr txBox="1">
            <a:spLocks noChangeArrowheads="1"/>
          </p:cNvSpPr>
          <p:nvPr/>
        </p:nvSpPr>
        <p:spPr bwMode="auto">
          <a:xfrm>
            <a:off x="2632075" y="3124200"/>
            <a:ext cx="242888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f</a:t>
            </a:r>
          </a:p>
        </p:txBody>
      </p:sp>
      <p:sp>
        <p:nvSpPr>
          <p:cNvPr id="590870" name="Text Box 22"/>
          <p:cNvSpPr txBox="1">
            <a:spLocks noChangeArrowheads="1"/>
          </p:cNvSpPr>
          <p:nvPr/>
        </p:nvSpPr>
        <p:spPr bwMode="auto">
          <a:xfrm>
            <a:off x="3810000" y="1590675"/>
            <a:ext cx="5943600" cy="47498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SDO_GEOMETRY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3008 – 3-dimensional solid,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SRID,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NULL,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SDO_ELEM_INFO_ARRAY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1007, 1 - solid element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1006,16 - 1 exterior surface (formed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by 16 simple surfaces)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1003, 1 – 1st simple surface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…           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n, 1003, 1 – last simple surface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SDO_ORDINATE_ARRAY(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ordinate specification for each face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(a, b, c, d)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(e, f, g, h)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…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Validating 3D structures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Arcs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are not allowed</a:t>
            </a:r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Lines: points with same X and Y but different Z are no longer considered as duplicates</a:t>
            </a:r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Simple Surfaces: must be planar</a:t>
            </a:r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Composite surfaces: simple surfaces must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connect and be in different planes</a:t>
            </a:r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Surfaces in solids must be correctly oriented</a:t>
            </a:r>
          </a:p>
          <a:p>
            <a:pPr lvl="1"/>
            <a:r>
              <a:rPr lang="en-US" dirty="0"/>
              <a:t>Different rules than 2D polygons </a:t>
            </a:r>
          </a:p>
          <a:p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Surfaces cannot intersect</a:t>
            </a:r>
          </a:p>
          <a:p>
            <a:pPr lvl="1"/>
            <a:r>
              <a:rPr lang="en-US" dirty="0"/>
              <a:t>A hole in a solid must not touch any of the other surfaces</a:t>
            </a:r>
          </a:p>
          <a:p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313" y="1125538"/>
            <a:ext cx="8567737" cy="4238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2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Specific 3D rules applied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3D structures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742950" y="1600200"/>
            <a:ext cx="8166100" cy="4495800"/>
          </a:xfrm>
        </p:spPr>
        <p:txBody>
          <a:bodyPr/>
          <a:lstStyle/>
          <a:p>
            <a:r>
              <a:rPr lang="en-US" dirty="0" smtClean="0"/>
              <a:t>CONDITIONAL</a:t>
            </a:r>
          </a:p>
          <a:p>
            <a:pPr lvl="1"/>
            <a:r>
              <a:rPr lang="en-US" dirty="0" smtClean="0"/>
              <a:t>Applies to composite surfaces (or solids)</a:t>
            </a:r>
          </a:p>
          <a:p>
            <a:pPr lvl="1"/>
            <a:r>
              <a:rPr lang="en-US" dirty="0" smtClean="0"/>
              <a:t>Applies to adjacent faces in the same plane</a:t>
            </a:r>
          </a:p>
          <a:p>
            <a:pPr lvl="1"/>
            <a:r>
              <a:rPr lang="en-US" dirty="0" smtClean="0"/>
              <a:t>When TRUE (the default) then this case is not allowed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When FALSE, this case is accepted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FLAG10G</a:t>
            </a:r>
          </a:p>
          <a:p>
            <a:pPr lvl="1"/>
            <a:r>
              <a:rPr lang="en-US" dirty="0" smtClean="0"/>
              <a:t>Applies to 3D points, lines and polygons</a:t>
            </a:r>
          </a:p>
          <a:p>
            <a:pPr lvl="1"/>
            <a:r>
              <a:rPr lang="en-US" dirty="0" smtClean="0"/>
              <a:t>When TRUE, validation is done on 2D rules (Z are ignored)</a:t>
            </a:r>
          </a:p>
          <a:p>
            <a:pPr lvl="1"/>
            <a:r>
              <a:rPr lang="en-US" dirty="0" smtClean="0"/>
              <a:t>When FALSE (the default) validation is one on 3D rules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943600" y="228600"/>
            <a:ext cx="3886200" cy="206210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VALIDATE_GEOMETRY_WITH_CONTEXT </a:t>
            </a:r>
            <a:endParaRPr lang="en-US" sz="1600" b="0" dirty="0" smtClean="0">
              <a:latin typeface="Lucida Console" pitchFamily="-103" charset="0"/>
              <a:ea typeface="Times New Roman" pitchFamily="-103" charset="0"/>
              <a:cs typeface="Times New Roman" pitchFamily="-103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RETURNS VARCHAR2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Argument Name   Type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--------------- --------------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THEGEOMETRY     SDO_GEOMETRY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TOLERANCE       NUMBER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CONDITIONAL     VARCHAR2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FLAG10G         VARCHAR2</a:t>
            </a:r>
            <a:endParaRPr lang="en-US" sz="1600" b="0" dirty="0">
              <a:latin typeface="Lucida Console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28600" y="3090446"/>
            <a:ext cx="9525000" cy="338554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ORA-54516</a:t>
            </a: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: adjacent outer rings of composite surface cannot be on same plane</a:t>
            </a:r>
            <a:endParaRPr lang="en-US" sz="1600" b="0" dirty="0">
              <a:latin typeface="Lucida Console" pitchFamily="-103" charset="0"/>
              <a:ea typeface="Times New Roman" pitchFamily="-103" charset="0"/>
              <a:cs typeface="Times New Roman" pitchFamily="-103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Summary of 3D GTYPES </a:t>
            </a:r>
          </a:p>
        </p:txBody>
      </p:sp>
      <p:graphicFrame>
        <p:nvGraphicFramePr>
          <p:cNvPr id="594004" name="Group 84"/>
          <p:cNvGraphicFramePr>
            <a:graphicFrameLocks noGrp="1"/>
          </p:cNvGraphicFramePr>
          <p:nvPr>
            <p:ph type="tbl" idx="1"/>
          </p:nvPr>
        </p:nvGraphicFramePr>
        <p:xfrm>
          <a:off x="812800" y="1971675"/>
          <a:ext cx="8280400" cy="3971934"/>
        </p:xfrm>
        <a:graphic>
          <a:graphicData uri="http://schemas.openxmlformats.org/drawingml/2006/table">
            <a:tbl>
              <a:tblPr/>
              <a:tblGrid>
                <a:gridCol w="2320925"/>
                <a:gridCol w="1223963"/>
                <a:gridCol w="4735512"/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Object Type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GTYPE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Content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Point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3001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3D point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Line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3002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3D line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Surface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3003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3D surface (simple or composite)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Solid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3008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One 3D solid (simple or composite)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Multi Point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3005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Several points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Multi Line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3006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Several lines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Multi Surface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3007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Several surfaces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Multi Solid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3009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Several solids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Collection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3004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Any combination of 3D objects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Spatial 3D Data Model</a:t>
            </a:r>
          </a:p>
        </p:txBody>
      </p:sp>
      <p:pic>
        <p:nvPicPr>
          <p:cNvPr id="54275" name="Picture 4" descr="C:\Documents and Settings\agodfrin\My Documents\capture2.bmp"/>
          <p:cNvPicPr>
            <a:picLocks noChangeAspect="1" noChangeArrowheads="1"/>
          </p:cNvPicPr>
          <p:nvPr/>
        </p:nvPicPr>
        <p:blipFill>
          <a:blip r:embed="rId2"/>
          <a:srcRect b="7109"/>
          <a:stretch>
            <a:fillRect/>
          </a:stretch>
        </p:blipFill>
        <p:spPr bwMode="auto">
          <a:xfrm>
            <a:off x="685800" y="1219200"/>
            <a:ext cx="8686800" cy="379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488950" y="5040313"/>
            <a:ext cx="8856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 dirty="0"/>
              <a:t>Hierarchical Decomposition</a:t>
            </a:r>
          </a:p>
        </p:txBody>
      </p:sp>
      <p:sp>
        <p:nvSpPr>
          <p:cNvPr id="54277" name="Rectangle 6"/>
          <p:cNvSpPr>
            <a:spLocks noChangeArrowheads="1"/>
          </p:cNvSpPr>
          <p:nvPr/>
        </p:nvSpPr>
        <p:spPr bwMode="auto">
          <a:xfrm>
            <a:off x="1257300" y="5672138"/>
            <a:ext cx="1871663" cy="217487"/>
          </a:xfrm>
          <a:prstGeom prst="rect">
            <a:avLst/>
          </a:prstGeom>
          <a:noFill/>
          <a:ln w="9525">
            <a:noFill/>
            <a:round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/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1219200" y="5540375"/>
            <a:ext cx="1143000" cy="4810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Composite Solid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743200" y="5540375"/>
            <a:ext cx="914400" cy="4810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Simple Solid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962400" y="5540375"/>
            <a:ext cx="1223963" cy="4810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Composite Surface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562600" y="5638800"/>
            <a:ext cx="838200" cy="2904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Face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047038" y="5653135"/>
            <a:ext cx="639762" cy="2904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Line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961438" y="5656263"/>
            <a:ext cx="792162" cy="2873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Point</a:t>
            </a:r>
          </a:p>
        </p:txBody>
      </p:sp>
      <p:cxnSp>
        <p:nvCxnSpPr>
          <p:cNvPr id="54284" name="Straight Arrow Connector 16"/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2362200" y="5780882"/>
            <a:ext cx="3810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54285" name="Straight Arrow Connector 17"/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3657600" y="5780882"/>
            <a:ext cx="3048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54286" name="Straight Arrow Connector 18"/>
          <p:cNvCxnSpPr>
            <a:cxnSpLocks noChangeShapeType="1"/>
            <a:stCxn id="9" idx="3"/>
            <a:endCxn id="10" idx="1"/>
          </p:cNvCxnSpPr>
          <p:nvPr/>
        </p:nvCxnSpPr>
        <p:spPr bwMode="auto">
          <a:xfrm>
            <a:off x="5186363" y="5780882"/>
            <a:ext cx="376237" cy="3151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54287" name="Straight Arrow Connector 19"/>
          <p:cNvCxnSpPr>
            <a:cxnSpLocks noChangeShapeType="1"/>
            <a:stCxn id="10" idx="3"/>
            <a:endCxn id="33" idx="1"/>
          </p:cNvCxnSpPr>
          <p:nvPr/>
        </p:nvCxnSpPr>
        <p:spPr bwMode="auto">
          <a:xfrm>
            <a:off x="6400800" y="5784033"/>
            <a:ext cx="304800" cy="1433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54288" name="Straight Arrow Connector 20"/>
          <p:cNvCxnSpPr>
            <a:cxnSpLocks noChangeShapeType="1"/>
            <a:stCxn id="11" idx="3"/>
            <a:endCxn id="12" idx="1"/>
          </p:cNvCxnSpPr>
          <p:nvPr/>
        </p:nvCxnSpPr>
        <p:spPr bwMode="auto">
          <a:xfrm>
            <a:off x="8686800" y="5798368"/>
            <a:ext cx="274638" cy="1564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17" name="Rectangle 16"/>
          <p:cNvSpPr/>
          <p:nvPr/>
        </p:nvSpPr>
        <p:spPr bwMode="auto">
          <a:xfrm>
            <a:off x="152400" y="5535436"/>
            <a:ext cx="762000" cy="4843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Multi Solid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18" name="Straight Arrow Connector 16"/>
          <p:cNvCxnSpPr>
            <a:cxnSpLocks noChangeShapeType="1"/>
            <a:stCxn id="17" idx="3"/>
            <a:endCxn id="7" idx="1"/>
          </p:cNvCxnSpPr>
          <p:nvPr/>
        </p:nvCxnSpPr>
        <p:spPr bwMode="auto">
          <a:xfrm>
            <a:off x="914400" y="5777618"/>
            <a:ext cx="304800" cy="3264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33" name="Rectangle 32"/>
          <p:cNvSpPr/>
          <p:nvPr/>
        </p:nvSpPr>
        <p:spPr bwMode="auto">
          <a:xfrm>
            <a:off x="6705600" y="5653135"/>
            <a:ext cx="838200" cy="2904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Ring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34" name="Straight Arrow Connector 19"/>
          <p:cNvCxnSpPr>
            <a:cxnSpLocks noChangeShapeType="1"/>
            <a:stCxn id="33" idx="3"/>
            <a:endCxn id="11" idx="1"/>
          </p:cNvCxnSpPr>
          <p:nvPr/>
        </p:nvCxnSpPr>
        <p:spPr bwMode="auto">
          <a:xfrm>
            <a:off x="7543800" y="5798368"/>
            <a:ext cx="503238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/>
              <a:t>Operations on 3D Data</a:t>
            </a:r>
          </a:p>
        </p:txBody>
      </p:sp>
      <p:pic>
        <p:nvPicPr>
          <p:cNvPr id="55300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Operations on 3D Data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ea typeface="ＭＳ Ｐゴシック" pitchFamily="-111" charset="-128"/>
                <a:cs typeface="ＭＳ Ｐゴシック" pitchFamily="-111" charset="-128"/>
              </a:rPr>
              <a:t>Spatial indexing in 3D</a:t>
            </a:r>
          </a:p>
          <a:p>
            <a:pPr lvl="1" eaLnBrk="1" hangingPunct="1"/>
            <a:r>
              <a:rPr lang="en-US" sz="1800" dirty="0"/>
              <a:t>3D </a:t>
            </a:r>
            <a:r>
              <a:rPr lang="en-US" sz="1800" dirty="0" err="1"/>
              <a:t>Rtrees</a:t>
            </a:r>
            <a:endParaRPr lang="en-US" sz="1800" dirty="0"/>
          </a:p>
          <a:p>
            <a:pPr eaLnBrk="1" hangingPunct="1"/>
            <a:r>
              <a:rPr lang="en-US" sz="2000" dirty="0">
                <a:ea typeface="ＭＳ Ｐゴシック" pitchFamily="-111" charset="-128"/>
                <a:cs typeface="ＭＳ Ｐゴシック" pitchFamily="-111" charset="-128"/>
              </a:rPr>
              <a:t>Spatial queries</a:t>
            </a:r>
          </a:p>
          <a:p>
            <a:pPr lvl="1" eaLnBrk="1" hangingPunct="1"/>
            <a:r>
              <a:rPr lang="en-US" sz="1800" dirty="0"/>
              <a:t>SDO_FILTER</a:t>
            </a:r>
          </a:p>
          <a:p>
            <a:pPr lvl="1" eaLnBrk="1" hangingPunct="1"/>
            <a:r>
              <a:rPr lang="en-US" sz="1800" dirty="0" smtClean="0"/>
              <a:t>SDO_ANYINTERACT, SDO_INSIDE, SDO_CONTAINS</a:t>
            </a:r>
          </a:p>
          <a:p>
            <a:pPr lvl="1" eaLnBrk="1" hangingPunct="1"/>
            <a:r>
              <a:rPr lang="en-US" sz="1800" dirty="0"/>
              <a:t>SDO_WITHIN_DISTANCE</a:t>
            </a:r>
          </a:p>
          <a:p>
            <a:pPr lvl="1" eaLnBrk="1" hangingPunct="1"/>
            <a:r>
              <a:rPr lang="en-US" sz="1800" dirty="0"/>
              <a:t>SDO_NN</a:t>
            </a:r>
          </a:p>
          <a:p>
            <a:pPr eaLnBrk="1" hangingPunct="1"/>
            <a:r>
              <a:rPr lang="en-US" sz="2000" dirty="0">
                <a:ea typeface="ＭＳ Ｐゴシック" pitchFamily="-111" charset="-128"/>
                <a:cs typeface="ＭＳ Ｐゴシック" pitchFamily="-111" charset="-128"/>
              </a:rPr>
              <a:t>Measurements</a:t>
            </a:r>
          </a:p>
          <a:p>
            <a:pPr lvl="1" eaLnBrk="1" hangingPunct="1"/>
            <a:r>
              <a:rPr lang="en-US" sz="1800" dirty="0"/>
              <a:t>Distance</a:t>
            </a:r>
          </a:p>
          <a:p>
            <a:pPr lvl="1" eaLnBrk="1" hangingPunct="1"/>
            <a:r>
              <a:rPr lang="en-US" sz="1800" dirty="0"/>
              <a:t>Length</a:t>
            </a:r>
          </a:p>
          <a:p>
            <a:pPr lvl="1" eaLnBrk="1" hangingPunct="1"/>
            <a:r>
              <a:rPr lang="en-US" sz="1800" dirty="0"/>
              <a:t>Area</a:t>
            </a:r>
          </a:p>
          <a:p>
            <a:pPr lvl="1" eaLnBrk="1" hangingPunct="1"/>
            <a:r>
              <a:rPr lang="en-US" sz="1800" dirty="0"/>
              <a:t>Volume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02200" y="1600200"/>
            <a:ext cx="4479925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Generate 3D shapes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/>
              <a:t>Convert 2D polygons to 3D solids (by extrusion)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Publish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/>
              <a:t>Extract 3D objects to KML and GML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Load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/>
              <a:t>Load 3D objects from GML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/>
              <a:t>Extract components of a 3D geometry.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/>
              <a:t>Solids, composite surfaces in each solid, simple surfaces, etc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Validate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/>
              <a:t>Verify the validity of a 3D object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>
                <a:solidFill>
                  <a:srgbClr val="FF0000"/>
                </a:solidFill>
              </a:rPr>
              <a:t>3D</a:t>
            </a:r>
            <a:r>
              <a:rPr lang="en-US" sz="3200"/>
              <a:t> Coordinate Systems</a:t>
            </a:r>
          </a:p>
        </p:txBody>
      </p:sp>
      <p:pic>
        <p:nvPicPr>
          <p:cNvPr id="20484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From 2D to 3D: Extrusion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Transform 2D polygons (building footprints) to 3D solids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Use the SDO_UTIL.EXTRUDE() function</a:t>
            </a:r>
          </a:p>
          <a:p>
            <a:pPr lvl="1" eaLnBrk="1" hangingPunct="1"/>
            <a:r>
              <a:rPr lang="en-US" dirty="0"/>
              <a:t>Pass the 2D polygon as input</a:t>
            </a:r>
          </a:p>
          <a:p>
            <a:pPr lvl="1" eaLnBrk="1" hangingPunct="1"/>
            <a:r>
              <a:rPr lang="en-US" dirty="0"/>
              <a:t>Pass the height of the solid</a:t>
            </a:r>
          </a:p>
          <a:p>
            <a:pPr lvl="1" eaLnBrk="1" hangingPunct="1"/>
            <a:r>
              <a:rPr lang="en-US" dirty="0"/>
              <a:t>Pass the ground height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result is a 3D solid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function attempts to use the 3D SRID that corresponds to the input 2D SRID</a:t>
            </a:r>
          </a:p>
          <a:p>
            <a:pPr lvl="1" eaLnBrk="1" hangingPunct="1"/>
            <a:r>
              <a:rPr lang="en-US" dirty="0"/>
              <a:t>Sets it to NULL if it finds no </a:t>
            </a:r>
            <a:r>
              <a:rPr lang="en-US" dirty="0" err="1"/>
              <a:t>correspondance</a:t>
            </a:r>
            <a:endParaRPr lang="en-US" dirty="0"/>
          </a:p>
        </p:txBody>
      </p:sp>
      <p:sp>
        <p:nvSpPr>
          <p:cNvPr id="58372" name="AutoShape 4"/>
          <p:cNvSpPr>
            <a:spLocks noChangeArrowheads="1"/>
          </p:cNvSpPr>
          <p:nvPr/>
        </p:nvSpPr>
        <p:spPr bwMode="auto">
          <a:xfrm>
            <a:off x="6518275" y="5257800"/>
            <a:ext cx="1371600" cy="304800"/>
          </a:xfrm>
          <a:prstGeom prst="cube">
            <a:avLst>
              <a:gd name="adj" fmla="val 100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8373" name="AutoShape 5"/>
          <p:cNvSpPr>
            <a:spLocks noChangeArrowheads="1"/>
          </p:cNvSpPr>
          <p:nvPr/>
        </p:nvSpPr>
        <p:spPr bwMode="auto">
          <a:xfrm>
            <a:off x="8051800" y="4495800"/>
            <a:ext cx="1320800" cy="1066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Extrusion Syntax</a:t>
            </a:r>
          </a:p>
        </p:txBody>
      </p:sp>
      <p:sp>
        <p:nvSpPr>
          <p:cNvPr id="59395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273050" y="1052513"/>
            <a:ext cx="4824413" cy="4824412"/>
          </a:xfrm>
        </p:spPr>
        <p:txBody>
          <a:bodyPr/>
          <a:lstStyle/>
          <a:p>
            <a:pPr eaLnBrk="1" hangingPunct="1"/>
            <a:r>
              <a:rPr lang="en-US" sz="1600" dirty="0">
                <a:ea typeface="ＭＳ Ｐゴシック" pitchFamily="-111" charset="-128"/>
                <a:cs typeface="ＭＳ Ｐゴシック" pitchFamily="-111" charset="-128"/>
              </a:rPr>
              <a:t>GEOMETRY: </a:t>
            </a:r>
          </a:p>
          <a:p>
            <a:pPr lvl="1" eaLnBrk="1" hangingPunct="1"/>
            <a:r>
              <a:rPr lang="en-US" sz="1400" dirty="0"/>
              <a:t>2D polygon to extrude</a:t>
            </a:r>
          </a:p>
          <a:p>
            <a:pPr lvl="1" eaLnBrk="1" hangingPunct="1"/>
            <a:r>
              <a:rPr lang="en-US" sz="1400" dirty="0"/>
              <a:t>Must be a polygon without arcs but can have holes</a:t>
            </a:r>
          </a:p>
          <a:p>
            <a:pPr eaLnBrk="1" hangingPunct="1"/>
            <a:r>
              <a:rPr lang="en-US" sz="1600" dirty="0">
                <a:ea typeface="ＭＳ Ｐゴシック" pitchFamily="-111" charset="-128"/>
                <a:cs typeface="ＭＳ Ｐゴシック" pitchFamily="-111" charset="-128"/>
              </a:rPr>
              <a:t>GRDHEIGHT: </a:t>
            </a:r>
          </a:p>
          <a:p>
            <a:pPr lvl="1" eaLnBrk="1" hangingPunct="1"/>
            <a:r>
              <a:rPr lang="en-US" sz="1400" dirty="0"/>
              <a:t>Ground height for each vertex of the polygon</a:t>
            </a:r>
          </a:p>
          <a:p>
            <a:pPr lvl="1" eaLnBrk="1" hangingPunct="1"/>
            <a:r>
              <a:rPr lang="en-US" sz="1400" dirty="0"/>
              <a:t>Pass just one value if all vertices share the same ground height</a:t>
            </a:r>
          </a:p>
          <a:p>
            <a:pPr eaLnBrk="1" hangingPunct="1"/>
            <a:r>
              <a:rPr lang="en-US" sz="1600" dirty="0">
                <a:ea typeface="ＭＳ Ｐゴシック" pitchFamily="-111" charset="-128"/>
                <a:cs typeface="ＭＳ Ｐゴシック" pitchFamily="-111" charset="-128"/>
              </a:rPr>
              <a:t>HEIGHT: </a:t>
            </a:r>
          </a:p>
          <a:p>
            <a:pPr lvl="1" eaLnBrk="1" hangingPunct="1"/>
            <a:r>
              <a:rPr lang="en-US" sz="1400" dirty="0"/>
              <a:t>Height for each vertex of the polygon</a:t>
            </a:r>
          </a:p>
          <a:p>
            <a:pPr lvl="1" eaLnBrk="1" hangingPunct="1"/>
            <a:r>
              <a:rPr lang="en-US" sz="1400" dirty="0"/>
              <a:t>Pass just one value if all vertices share the same height</a:t>
            </a:r>
          </a:p>
          <a:p>
            <a:pPr eaLnBrk="1" hangingPunct="1"/>
            <a:r>
              <a:rPr lang="en-US" sz="1600" dirty="0">
                <a:ea typeface="ＭＳ Ｐゴシック" pitchFamily="-111" charset="-128"/>
                <a:cs typeface="ＭＳ Ｐゴシック" pitchFamily="-111" charset="-128"/>
              </a:rPr>
              <a:t>TOL: </a:t>
            </a:r>
          </a:p>
          <a:p>
            <a:pPr lvl="1" eaLnBrk="1" hangingPunct="1"/>
            <a:r>
              <a:rPr lang="en-US" sz="1400" dirty="0"/>
              <a:t>Tolerance to use</a:t>
            </a:r>
          </a:p>
          <a:p>
            <a:pPr eaLnBrk="1" hangingPunct="1"/>
            <a:r>
              <a:rPr lang="en-US" sz="1600" dirty="0">
                <a:ea typeface="ＭＳ Ｐゴシック" pitchFamily="-111" charset="-128"/>
                <a:cs typeface="ＭＳ Ｐゴシック" pitchFamily="-111" charset="-128"/>
              </a:rPr>
              <a:t>OPTIONAL3DSRID:  </a:t>
            </a:r>
          </a:p>
          <a:p>
            <a:pPr lvl="1" eaLnBrk="1" hangingPunct="1"/>
            <a:r>
              <a:rPr lang="en-US" sz="1400" dirty="0"/>
              <a:t>Three-dimensional coordinate system (SRID) to be assigned to the returned geometry. If you do not specify this parameter, Spatial automatically assigns a three-dimensional SRID value based on the SRID value of the input geometry.</a:t>
            </a:r>
          </a:p>
        </p:txBody>
      </p:sp>
      <p:sp>
        <p:nvSpPr>
          <p:cNvPr id="608260" name="Text Box 4"/>
          <p:cNvSpPr txBox="1">
            <a:spLocks noChangeArrowheads="1"/>
          </p:cNvSpPr>
          <p:nvPr/>
        </p:nvSpPr>
        <p:spPr bwMode="auto">
          <a:xfrm>
            <a:off x="5457825" y="1447800"/>
            <a:ext cx="4191000" cy="230822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FUNCTION EXTRUDE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RETURNS SDO_GEOMETRY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Argument Name   Type             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--------------- ----------------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GEOMETRY        SDO_GEOMETRY     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GRDHEIGHT       SDO_NUMBER_ARRAY 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HEIGHT          SDO_NUMBER_ARRAY 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TOL             NUMBER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OPTIONAL3DSRID  NUMBER            </a:t>
            </a:r>
          </a:p>
        </p:txBody>
      </p:sp>
      <p:sp>
        <p:nvSpPr>
          <p:cNvPr id="59397" name="AutoShape 11"/>
          <p:cNvSpPr>
            <a:spLocks noChangeArrowheads="1"/>
          </p:cNvSpPr>
          <p:nvPr/>
        </p:nvSpPr>
        <p:spPr bwMode="auto">
          <a:xfrm>
            <a:off x="5267325" y="5181600"/>
            <a:ext cx="1371600" cy="304800"/>
          </a:xfrm>
          <a:prstGeom prst="cube">
            <a:avLst>
              <a:gd name="adj" fmla="val 100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9398" name="AutoShape 12"/>
          <p:cNvSpPr>
            <a:spLocks noChangeArrowheads="1"/>
          </p:cNvSpPr>
          <p:nvPr/>
        </p:nvSpPr>
        <p:spPr bwMode="auto">
          <a:xfrm>
            <a:off x="6791325" y="4419600"/>
            <a:ext cx="1320800" cy="1066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9399" name="Text Box 13"/>
          <p:cNvSpPr txBox="1">
            <a:spLocks noChangeArrowheads="1"/>
          </p:cNvSpPr>
          <p:nvPr/>
        </p:nvSpPr>
        <p:spPr bwMode="auto">
          <a:xfrm>
            <a:off x="8562975" y="4267200"/>
            <a:ext cx="6858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Height</a:t>
            </a:r>
          </a:p>
        </p:txBody>
      </p:sp>
      <p:sp>
        <p:nvSpPr>
          <p:cNvPr id="59400" name="Text Box 14"/>
          <p:cNvSpPr txBox="1">
            <a:spLocks noChangeArrowheads="1"/>
          </p:cNvSpPr>
          <p:nvPr/>
        </p:nvSpPr>
        <p:spPr bwMode="auto">
          <a:xfrm>
            <a:off x="8553450" y="5019675"/>
            <a:ext cx="93662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Ground height</a:t>
            </a:r>
          </a:p>
        </p:txBody>
      </p:sp>
      <p:sp>
        <p:nvSpPr>
          <p:cNvPr id="59401" name="Line 16"/>
          <p:cNvSpPr>
            <a:spLocks noChangeShapeType="1"/>
          </p:cNvSpPr>
          <p:nvPr/>
        </p:nvSpPr>
        <p:spPr bwMode="auto">
          <a:xfrm flipH="1">
            <a:off x="8201025" y="51816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9402" name="Line 17"/>
          <p:cNvSpPr>
            <a:spLocks noChangeShapeType="1"/>
          </p:cNvSpPr>
          <p:nvPr/>
        </p:nvSpPr>
        <p:spPr bwMode="auto">
          <a:xfrm flipH="1">
            <a:off x="8201025" y="438785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Parallelogram 20"/>
          <p:cNvSpPr>
            <a:spLocks noChangeArrowheads="1"/>
          </p:cNvSpPr>
          <p:nvPr/>
        </p:nvSpPr>
        <p:spPr bwMode="auto">
          <a:xfrm>
            <a:off x="1712913" y="2060575"/>
            <a:ext cx="1295400" cy="288925"/>
          </a:xfrm>
          <a:prstGeom prst="parallelogram">
            <a:avLst>
              <a:gd name="adj" fmla="val 95399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/>
            <a:endParaRPr lang="fr-FR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Extrusion example</a:t>
            </a:r>
          </a:p>
        </p:txBody>
      </p:sp>
      <p:sp>
        <p:nvSpPr>
          <p:cNvPr id="606212" name="Text Box 4"/>
          <p:cNvSpPr txBox="1">
            <a:spLocks noChangeArrowheads="1"/>
          </p:cNvSpPr>
          <p:nvPr/>
        </p:nvSpPr>
        <p:spPr bwMode="auto">
          <a:xfrm>
            <a:off x="5637213" y="193675"/>
            <a:ext cx="3962400" cy="193992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select </a:t>
            </a:r>
            <a:r>
              <a:rPr lang="en-US" sz="12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sdo_util.extrude</a:t>
            </a: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sdo_geometry(2003, null, null,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</a:t>
            </a:r>
            <a:r>
              <a:rPr lang="en-US" sz="12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sdo_elem_info_array</a:t>
            </a: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(1,1003,3),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</a:t>
            </a:r>
            <a:r>
              <a:rPr lang="en-US" sz="12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sdo_ordinate_array</a:t>
            </a: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(2,2, 4,4)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sdo_number_array(0),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sdo_number_array(2),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0.05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from dual;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1484313" y="1901825"/>
            <a:ext cx="496887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/>
              <a:t>(2,2)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779713" y="2206625"/>
            <a:ext cx="496887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200"/>
              <a:t>(4,4)</a:t>
            </a:r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>
            <a:off x="1333500" y="1600200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4" name="Line 9"/>
          <p:cNvSpPr>
            <a:spLocks noChangeShapeType="1"/>
          </p:cNvSpPr>
          <p:nvPr/>
        </p:nvSpPr>
        <p:spPr bwMode="auto">
          <a:xfrm flipH="1">
            <a:off x="457200" y="1600200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5" name="Text Box 11"/>
          <p:cNvSpPr txBox="1">
            <a:spLocks noChangeArrowheads="1"/>
          </p:cNvSpPr>
          <p:nvPr/>
        </p:nvSpPr>
        <p:spPr bwMode="auto">
          <a:xfrm>
            <a:off x="298450" y="197802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60426" name="Text Box 16"/>
          <p:cNvSpPr txBox="1">
            <a:spLocks noChangeArrowheads="1"/>
          </p:cNvSpPr>
          <p:nvPr/>
        </p:nvSpPr>
        <p:spPr bwMode="auto">
          <a:xfrm>
            <a:off x="3422650" y="12192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60427" name="Oval 17"/>
          <p:cNvSpPr>
            <a:spLocks noChangeArrowheads="1"/>
          </p:cNvSpPr>
          <p:nvPr/>
        </p:nvSpPr>
        <p:spPr bwMode="auto">
          <a:xfrm>
            <a:off x="2667000" y="2282825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latin typeface="Times New Roman" pitchFamily="-111" charset="0"/>
            </a:endParaRPr>
          </a:p>
        </p:txBody>
      </p:sp>
      <p:sp>
        <p:nvSpPr>
          <p:cNvPr id="60428" name="Oval 18"/>
          <p:cNvSpPr>
            <a:spLocks noChangeArrowheads="1"/>
          </p:cNvSpPr>
          <p:nvPr/>
        </p:nvSpPr>
        <p:spPr bwMode="auto">
          <a:xfrm>
            <a:off x="1905000" y="1978025"/>
            <a:ext cx="1651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latin typeface="Times New Roman" pitchFamily="-111" charset="0"/>
            </a:endParaRPr>
          </a:p>
        </p:txBody>
      </p:sp>
      <p:sp>
        <p:nvSpPr>
          <p:cNvPr id="60429" name="Line 20"/>
          <p:cNvSpPr>
            <a:spLocks noChangeShapeType="1"/>
          </p:cNvSpPr>
          <p:nvPr/>
        </p:nvSpPr>
        <p:spPr bwMode="auto">
          <a:xfrm>
            <a:off x="1339850" y="4692650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0" name="Line 21"/>
          <p:cNvSpPr>
            <a:spLocks noChangeShapeType="1"/>
          </p:cNvSpPr>
          <p:nvPr/>
        </p:nvSpPr>
        <p:spPr bwMode="auto">
          <a:xfrm flipV="1">
            <a:off x="1339850" y="3092450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1" name="Line 22"/>
          <p:cNvSpPr>
            <a:spLocks noChangeShapeType="1"/>
          </p:cNvSpPr>
          <p:nvPr/>
        </p:nvSpPr>
        <p:spPr bwMode="auto">
          <a:xfrm flipH="1">
            <a:off x="463550" y="4692650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2" name="Text Box 23"/>
          <p:cNvSpPr txBox="1">
            <a:spLocks noChangeArrowheads="1"/>
          </p:cNvSpPr>
          <p:nvPr/>
        </p:nvSpPr>
        <p:spPr bwMode="auto">
          <a:xfrm>
            <a:off x="954088" y="3013075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60433" name="Text Box 24"/>
          <p:cNvSpPr txBox="1">
            <a:spLocks noChangeArrowheads="1"/>
          </p:cNvSpPr>
          <p:nvPr/>
        </p:nvSpPr>
        <p:spPr bwMode="auto">
          <a:xfrm>
            <a:off x="304800" y="50704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60434" name="AutoShape 25"/>
          <p:cNvSpPr>
            <a:spLocks noChangeArrowheads="1"/>
          </p:cNvSpPr>
          <p:nvPr/>
        </p:nvSpPr>
        <p:spPr bwMode="auto">
          <a:xfrm>
            <a:off x="1670050" y="4387850"/>
            <a:ext cx="1320800" cy="10668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0435" name="Text Box 26"/>
          <p:cNvSpPr txBox="1">
            <a:spLocks noChangeArrowheads="1"/>
          </p:cNvSpPr>
          <p:nvPr/>
        </p:nvSpPr>
        <p:spPr bwMode="auto">
          <a:xfrm>
            <a:off x="3429000" y="431165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606235" name="Text Box 27"/>
          <p:cNvSpPr txBox="1">
            <a:spLocks noChangeArrowheads="1"/>
          </p:cNvSpPr>
          <p:nvPr/>
        </p:nvSpPr>
        <p:spPr bwMode="auto">
          <a:xfrm>
            <a:off x="4395788" y="2362200"/>
            <a:ext cx="5237162" cy="397033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SDO_GEOMETRY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3008, NULL, NULL,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SDO_ELEM_INFO_ARRAY(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1, 1007, 1,  </a:t>
            </a:r>
            <a:r>
              <a:rPr lang="en-US" sz="1200" b="0" dirty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One simple solid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1, 1006, 6,  </a:t>
            </a:r>
            <a:r>
              <a:rPr lang="en-US" sz="1200" b="0" dirty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One composite surface (6 faces)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1, 1003, 1,  </a:t>
            </a:r>
            <a:r>
              <a:rPr lang="en-US" sz="1200" b="0" dirty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face 1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16, 1003, 1, </a:t>
            </a:r>
            <a:r>
              <a:rPr lang="en-US" sz="1200" b="0" dirty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face 2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31, 1003, 1, </a:t>
            </a:r>
            <a:r>
              <a:rPr lang="en-US" sz="1200" b="0" dirty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face 3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46, 1003, 1, </a:t>
            </a:r>
            <a:r>
              <a:rPr lang="en-US" sz="1200" b="0" dirty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face 4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61, 1003, 1, </a:t>
            </a:r>
            <a:r>
              <a:rPr lang="en-US" sz="1200" b="0" dirty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face 5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76, 1003, 1  </a:t>
            </a:r>
            <a:r>
              <a:rPr lang="en-US" sz="1200" b="0" dirty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face 6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SDO_ORDINATE_ARRAY(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2,4,0, 4,4,0, 4,2,0, 2,2,0, 2,4,0,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2,4,2, 2,2,2, 4,2,2, 4,4,2, 2,4,2,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2,4,0, 2,2,0, 2,2,2, 2,4,2, 2,4,0,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2,2,0, 4,2,0, 4,2,2, 2,2,2, 2,2,0,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4,2,0, 4,4,0, 4,4,2, 4,2,2, 4,2,0,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4,4,0, 2,4,0, 2,4,2, 4,4,2, 4,4,0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48" name="Text Box 20"/>
          <p:cNvSpPr txBox="1">
            <a:spLocks noChangeArrowheads="1"/>
          </p:cNvSpPr>
          <p:nvPr/>
        </p:nvSpPr>
        <p:spPr bwMode="auto">
          <a:xfrm>
            <a:off x="4160838" y="1868488"/>
            <a:ext cx="5284787" cy="4800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SDO_GEOMETRY(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3008, NULL, NULL,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SDO_ELEM_INFO_ARRAY(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1, 1008, 2,           </a:t>
            </a:r>
            <a:r>
              <a:rPr lang="en-US" sz="9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Composite solid (formed by 2 solids)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1, 1007, 1,         </a:t>
            </a:r>
            <a:r>
              <a:rPr lang="en-US" sz="9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First solid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1, 1006, 11,      </a:t>
            </a:r>
            <a:r>
              <a:rPr lang="en-US" sz="9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Composite surface (11 faces)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1, 1003, 1,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31, 1003, 1,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61, 1003, 1,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76, 1003, 1,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91, 1003, 1,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106, 1003, 1,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121, 1003, 1,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136, 1003, 1,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151, 1003, 1,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166, 1003, 1,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181, 1003, 1,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196, 1007, 1,       </a:t>
            </a:r>
            <a:r>
              <a:rPr lang="en-US" sz="9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Second solid</a:t>
            </a:r>
            <a:endParaRPr lang="en-US" sz="900" b="0">
              <a:latin typeface="Lucida Console" pitchFamily="-103" charset="0"/>
              <a:ea typeface="Times New Roman" pitchFamily="-103" charset="0"/>
              <a:cs typeface="Times New Roman" pitchFamily="-103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196, 1006, 7,     </a:t>
            </a:r>
            <a:r>
              <a:rPr lang="en-US" sz="9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 Composite surface (7 faces)</a:t>
            </a:r>
            <a:endParaRPr lang="en-US" sz="900" b="0">
              <a:latin typeface="Lucida Console" pitchFamily="-103" charset="0"/>
              <a:ea typeface="Times New Roman" pitchFamily="-103" charset="0"/>
              <a:cs typeface="Times New Roman" pitchFamily="-103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196, 1003, 1,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214, 1003, 1,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232, 1003, 1,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247, 1003, 1,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262, 1003, 1,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277, 1003, 1,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292, 1003, 1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SDO_ORDINATE_ARRAY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4,2,0, 4,3,0, 4,4,0, 3,4,0, 3,3,0, 2,3,0, 2,5,0, 5,5,0, 5,2,0, 4,2,0,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4,2,2, 5,2,2, 5,5,2, 2,5,2, 2,3,2, 3,3,2, 3,4,2, 4,4,2, 4,3,2, 4,2,2,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…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3,3,0, 3,3,2, 4,3,2, 4,3,0, 3,3,0, 2,3,0, 2,3,2, 3,3,2, 3,3,0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9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Extrusion example</a:t>
            </a:r>
          </a:p>
        </p:txBody>
      </p:sp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5257800" y="44450"/>
            <a:ext cx="4419600" cy="193992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select </a:t>
            </a:r>
            <a:r>
              <a:rPr lang="en-US" sz="12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sdo_util.extrude</a:t>
            </a: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sdo_geometry(2003, null, null,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</a:t>
            </a:r>
            <a:r>
              <a:rPr lang="en-US" sz="12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sdo_elem_info_array</a:t>
            </a: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(1,1003,3, 5,2003,3),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</a:t>
            </a:r>
            <a:r>
              <a:rPr lang="en-US" sz="1200" b="0" dirty="0" err="1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sdo_ordinate_array</a:t>
            </a: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(2,2, 5,5, 3,3, 4,4)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sdo_number_array(0),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sdo_number_array(2),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0.05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from dual;</a:t>
            </a:r>
          </a:p>
        </p:txBody>
      </p:sp>
      <p:sp>
        <p:nvSpPr>
          <p:cNvPr id="61445" name="Line 6"/>
          <p:cNvSpPr>
            <a:spLocks noChangeShapeType="1"/>
          </p:cNvSpPr>
          <p:nvPr/>
        </p:nvSpPr>
        <p:spPr bwMode="auto">
          <a:xfrm>
            <a:off x="1333500" y="1600200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6" name="Line 7"/>
          <p:cNvSpPr>
            <a:spLocks noChangeShapeType="1"/>
          </p:cNvSpPr>
          <p:nvPr/>
        </p:nvSpPr>
        <p:spPr bwMode="auto">
          <a:xfrm flipH="1">
            <a:off x="457200" y="1600200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7" name="Text Box 8"/>
          <p:cNvSpPr txBox="1">
            <a:spLocks noChangeArrowheads="1"/>
          </p:cNvSpPr>
          <p:nvPr/>
        </p:nvSpPr>
        <p:spPr bwMode="auto">
          <a:xfrm>
            <a:off x="298450" y="197802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61448" name="Text Box 10"/>
          <p:cNvSpPr txBox="1">
            <a:spLocks noChangeArrowheads="1"/>
          </p:cNvSpPr>
          <p:nvPr/>
        </p:nvSpPr>
        <p:spPr bwMode="auto">
          <a:xfrm>
            <a:off x="3422650" y="121920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61449" name="Line 22"/>
          <p:cNvSpPr>
            <a:spLocks noChangeShapeType="1"/>
          </p:cNvSpPr>
          <p:nvPr/>
        </p:nvSpPr>
        <p:spPr bwMode="auto">
          <a:xfrm>
            <a:off x="1181100" y="5187950"/>
            <a:ext cx="2476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0" name="AutoShape 23"/>
          <p:cNvSpPr>
            <a:spLocks noChangeArrowheads="1"/>
          </p:cNvSpPr>
          <p:nvPr/>
        </p:nvSpPr>
        <p:spPr bwMode="auto">
          <a:xfrm rot="5400000" flipH="1">
            <a:off x="1982787" y="4344988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451" name="AutoShape 24"/>
          <p:cNvSpPr>
            <a:spLocks noChangeArrowheads="1"/>
          </p:cNvSpPr>
          <p:nvPr/>
        </p:nvSpPr>
        <p:spPr bwMode="auto">
          <a:xfrm rot="5400000" flipH="1">
            <a:off x="1172369" y="4836319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452" name="AutoShape 25"/>
          <p:cNvSpPr>
            <a:spLocks noChangeArrowheads="1"/>
          </p:cNvSpPr>
          <p:nvPr/>
        </p:nvSpPr>
        <p:spPr bwMode="auto">
          <a:xfrm rot="5400000" flipH="1">
            <a:off x="1861344" y="4836319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453" name="AutoShape 26"/>
          <p:cNvSpPr>
            <a:spLocks noChangeArrowheads="1"/>
          </p:cNvSpPr>
          <p:nvPr/>
        </p:nvSpPr>
        <p:spPr bwMode="auto">
          <a:xfrm rot="5400000" flipH="1">
            <a:off x="1373187" y="4954588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454" name="Line 27"/>
          <p:cNvSpPr>
            <a:spLocks noChangeShapeType="1"/>
          </p:cNvSpPr>
          <p:nvPr/>
        </p:nvSpPr>
        <p:spPr bwMode="auto">
          <a:xfrm flipV="1">
            <a:off x="1181100" y="3587750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5" name="Line 28"/>
          <p:cNvSpPr>
            <a:spLocks noChangeShapeType="1"/>
          </p:cNvSpPr>
          <p:nvPr/>
        </p:nvSpPr>
        <p:spPr bwMode="auto">
          <a:xfrm flipH="1">
            <a:off x="304800" y="5187950"/>
            <a:ext cx="887413" cy="8699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6" name="Text Box 29"/>
          <p:cNvSpPr txBox="1">
            <a:spLocks noChangeArrowheads="1"/>
          </p:cNvSpPr>
          <p:nvPr/>
        </p:nvSpPr>
        <p:spPr bwMode="auto">
          <a:xfrm>
            <a:off x="795338" y="3508375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Z</a:t>
            </a:r>
          </a:p>
        </p:txBody>
      </p:sp>
      <p:sp>
        <p:nvSpPr>
          <p:cNvPr id="61457" name="Text Box 30"/>
          <p:cNvSpPr txBox="1">
            <a:spLocks noChangeArrowheads="1"/>
          </p:cNvSpPr>
          <p:nvPr/>
        </p:nvSpPr>
        <p:spPr bwMode="auto">
          <a:xfrm>
            <a:off x="146050" y="5565775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Y</a:t>
            </a:r>
          </a:p>
        </p:txBody>
      </p:sp>
      <p:sp>
        <p:nvSpPr>
          <p:cNvPr id="61458" name="Text Box 31"/>
          <p:cNvSpPr txBox="1">
            <a:spLocks noChangeArrowheads="1"/>
          </p:cNvSpPr>
          <p:nvPr/>
        </p:nvSpPr>
        <p:spPr bwMode="auto">
          <a:xfrm>
            <a:off x="3270250" y="4806950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b="0"/>
              <a:t>X</a:t>
            </a:r>
          </a:p>
        </p:txBody>
      </p:sp>
      <p:sp>
        <p:nvSpPr>
          <p:cNvPr id="61459" name="AutoShape 33"/>
          <p:cNvSpPr>
            <a:spLocks noChangeArrowheads="1"/>
          </p:cNvSpPr>
          <p:nvPr/>
        </p:nvSpPr>
        <p:spPr bwMode="auto">
          <a:xfrm rot="5400000" flipH="1">
            <a:off x="2057401" y="4878387"/>
            <a:ext cx="1522412" cy="608013"/>
          </a:xfrm>
          <a:prstGeom prst="cube">
            <a:avLst>
              <a:gd name="adj" fmla="val 100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460" name="AutoShape 35"/>
          <p:cNvSpPr>
            <a:spLocks noChangeArrowheads="1"/>
          </p:cNvSpPr>
          <p:nvPr/>
        </p:nvSpPr>
        <p:spPr bwMode="auto">
          <a:xfrm>
            <a:off x="2417763" y="4505325"/>
            <a:ext cx="611187" cy="266700"/>
          </a:xfrm>
          <a:prstGeom prst="cube">
            <a:avLst>
              <a:gd name="adj" fmla="val 100000"/>
            </a:avLst>
          </a:prstGeom>
          <a:solidFill>
            <a:srgbClr val="80808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461" name="AutoShape 49"/>
          <p:cNvSpPr>
            <a:spLocks noChangeArrowheads="1"/>
          </p:cNvSpPr>
          <p:nvPr/>
        </p:nvSpPr>
        <p:spPr bwMode="auto">
          <a:xfrm>
            <a:off x="1295400" y="1905000"/>
            <a:ext cx="1819275" cy="771525"/>
          </a:xfrm>
          <a:prstGeom prst="parallelogram">
            <a:avLst>
              <a:gd name="adj" fmla="val 94048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1462" name="AutoShape 52"/>
          <p:cNvSpPr>
            <a:spLocks noChangeArrowheads="1"/>
          </p:cNvSpPr>
          <p:nvPr/>
        </p:nvSpPr>
        <p:spPr bwMode="auto">
          <a:xfrm>
            <a:off x="1747838" y="4497388"/>
            <a:ext cx="581025" cy="266700"/>
          </a:xfrm>
          <a:prstGeom prst="cube">
            <a:avLst>
              <a:gd name="adj" fmla="val 100000"/>
            </a:avLst>
          </a:prstGeom>
          <a:solidFill>
            <a:srgbClr val="80808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463" name="AutoShape 56"/>
          <p:cNvSpPr>
            <a:spLocks noChangeArrowheads="1"/>
          </p:cNvSpPr>
          <p:nvPr/>
        </p:nvSpPr>
        <p:spPr bwMode="auto">
          <a:xfrm>
            <a:off x="1828800" y="2057400"/>
            <a:ext cx="762000" cy="466725"/>
          </a:xfrm>
          <a:prstGeom prst="parallelogram">
            <a:avLst>
              <a:gd name="adj" fmla="val 102381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Decomposing a 3D object: EXTRACT3D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GEOMETRY: </a:t>
            </a:r>
          </a:p>
          <a:p>
            <a:pPr lvl="1"/>
            <a:r>
              <a:rPr lang="en-US" dirty="0" smtClean="0"/>
              <a:t>3D object to extract from</a:t>
            </a:r>
          </a:p>
          <a:p>
            <a:r>
              <a:rPr lang="en-US" dirty="0" smtClean="0"/>
              <a:t>LABEL: </a:t>
            </a:r>
          </a:p>
          <a:p>
            <a:pPr lvl="1"/>
            <a:r>
              <a:rPr lang="en-US" dirty="0" smtClean="0"/>
              <a:t>Specifies the component to extract.</a:t>
            </a:r>
          </a:p>
          <a:p>
            <a:pPr lvl="1"/>
            <a:r>
              <a:rPr lang="en-US" dirty="0" smtClean="0"/>
              <a:t>A string of up to 7 comma-separated numbers</a:t>
            </a:r>
          </a:p>
          <a:p>
            <a:pPr lvl="1"/>
            <a:r>
              <a:rPr lang="en-US" dirty="0" smtClean="0"/>
              <a:t>Each component of a 3D object has a unique label</a:t>
            </a:r>
          </a:p>
          <a:p>
            <a:pPr lvl="1"/>
            <a:endParaRPr lang="en-US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457825" y="1447800"/>
            <a:ext cx="4191000" cy="156966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FUNCTION</a:t>
            </a: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EXTRACT3D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RETURNS SDO_GEOMETRY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Argument Name   Type             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--------------- ----------------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GEOMETRY        SDO_GEOMETRY      </a:t>
            </a:r>
            <a:endParaRPr lang="en-US" sz="1600" b="0" dirty="0" smtClean="0">
              <a:latin typeface="Lucida Console" pitchFamily="-103" charset="0"/>
              <a:ea typeface="Times New Roman" pitchFamily="-103" charset="0"/>
              <a:cs typeface="Times New Roman" pitchFamily="-103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LABEL           VARCHAR2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57300" y="4451350"/>
            <a:ext cx="1871663" cy="217487"/>
          </a:xfrm>
          <a:prstGeom prst="rect">
            <a:avLst/>
          </a:prstGeom>
          <a:noFill/>
          <a:ln w="9525">
            <a:noFill/>
            <a:round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/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1219200" y="4319587"/>
            <a:ext cx="1143000" cy="4810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Composite Solid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743200" y="4319587"/>
            <a:ext cx="914400" cy="4810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Simple Solid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4319587"/>
            <a:ext cx="1223963" cy="4810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Composite Surface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562600" y="4418012"/>
            <a:ext cx="838200" cy="2904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Face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047038" y="4432347"/>
            <a:ext cx="639762" cy="2904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Edge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961438" y="4435475"/>
            <a:ext cx="792162" cy="2873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Point</a:t>
            </a:r>
          </a:p>
        </p:txBody>
      </p:sp>
      <p:cxnSp>
        <p:nvCxnSpPr>
          <p:cNvPr id="16" name="Straight Arrow Connector 16"/>
          <p:cNvCxnSpPr>
            <a:cxnSpLocks noChangeShapeType="1"/>
            <a:stCxn id="10" idx="3"/>
            <a:endCxn id="11" idx="1"/>
          </p:cNvCxnSpPr>
          <p:nvPr/>
        </p:nvCxnSpPr>
        <p:spPr bwMode="auto">
          <a:xfrm>
            <a:off x="2362200" y="4560094"/>
            <a:ext cx="3810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7" name="Straight Arrow Connector 17"/>
          <p:cNvCxnSpPr>
            <a:cxnSpLocks noChangeShapeType="1"/>
            <a:stCxn id="11" idx="3"/>
            <a:endCxn id="12" idx="1"/>
          </p:cNvCxnSpPr>
          <p:nvPr/>
        </p:nvCxnSpPr>
        <p:spPr bwMode="auto">
          <a:xfrm>
            <a:off x="3657600" y="4560094"/>
            <a:ext cx="3048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8" name="Straight Arrow Connector 18"/>
          <p:cNvCxnSpPr>
            <a:cxnSpLocks noChangeShapeType="1"/>
            <a:stCxn id="12" idx="3"/>
            <a:endCxn id="13" idx="1"/>
          </p:cNvCxnSpPr>
          <p:nvPr/>
        </p:nvCxnSpPr>
        <p:spPr bwMode="auto">
          <a:xfrm>
            <a:off x="5186363" y="4560094"/>
            <a:ext cx="376237" cy="3151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9" name="Straight Arrow Connector 19"/>
          <p:cNvCxnSpPr>
            <a:cxnSpLocks noChangeShapeType="1"/>
            <a:stCxn id="13" idx="3"/>
            <a:endCxn id="23" idx="1"/>
          </p:cNvCxnSpPr>
          <p:nvPr/>
        </p:nvCxnSpPr>
        <p:spPr bwMode="auto">
          <a:xfrm>
            <a:off x="6400800" y="4563245"/>
            <a:ext cx="304800" cy="1433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20" name="Straight Arrow Connector 20"/>
          <p:cNvCxnSpPr>
            <a:cxnSpLocks noChangeShapeType="1"/>
            <a:stCxn id="14" idx="3"/>
            <a:endCxn id="15" idx="1"/>
          </p:cNvCxnSpPr>
          <p:nvPr/>
        </p:nvCxnSpPr>
        <p:spPr bwMode="auto">
          <a:xfrm>
            <a:off x="8686800" y="4577580"/>
            <a:ext cx="274638" cy="1564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21" name="Rectangle 20"/>
          <p:cNvSpPr/>
          <p:nvPr/>
        </p:nvSpPr>
        <p:spPr bwMode="auto">
          <a:xfrm>
            <a:off x="152400" y="4314648"/>
            <a:ext cx="762000" cy="4843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Multi Solid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22" name="Straight Arrow Connector 16"/>
          <p:cNvCxnSpPr>
            <a:cxnSpLocks noChangeShapeType="1"/>
            <a:stCxn id="21" idx="3"/>
            <a:endCxn id="10" idx="1"/>
          </p:cNvCxnSpPr>
          <p:nvPr/>
        </p:nvCxnSpPr>
        <p:spPr bwMode="auto">
          <a:xfrm>
            <a:off x="914400" y="4556830"/>
            <a:ext cx="304800" cy="3264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23" name="Rectangle 22"/>
          <p:cNvSpPr/>
          <p:nvPr/>
        </p:nvSpPr>
        <p:spPr bwMode="auto">
          <a:xfrm>
            <a:off x="6705600" y="4432347"/>
            <a:ext cx="838200" cy="2904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Ring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24" name="Straight Arrow Connector 19"/>
          <p:cNvCxnSpPr>
            <a:cxnSpLocks noChangeShapeType="1"/>
            <a:stCxn id="23" idx="3"/>
            <a:endCxn id="14" idx="1"/>
          </p:cNvCxnSpPr>
          <p:nvPr/>
        </p:nvCxnSpPr>
        <p:spPr bwMode="auto">
          <a:xfrm>
            <a:off x="7543800" y="4577580"/>
            <a:ext cx="503238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Labels are strings of up to 7 comma-separated numbers</a:t>
            </a:r>
          </a:p>
          <a:p>
            <a:endParaRPr lang="en-US" dirty="0" smtClean="0"/>
          </a:p>
          <a:p>
            <a:r>
              <a:rPr lang="en-US" dirty="0" smtClean="0"/>
              <a:t>Each number identifies a component at a level of decomposition</a:t>
            </a:r>
          </a:p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71800" y="2057400"/>
            <a:ext cx="320040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b="0" dirty="0" smtClean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P, E, R, F, S, V, 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3352800"/>
          <a:ext cx="66040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/>
                <a:gridCol w="5994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a solid in a multi-solid.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a solid in a composite 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a </a:t>
                      </a:r>
                      <a:r>
                        <a:rPr lang="en-US" baseline="0" dirty="0" smtClean="0"/>
                        <a:t>composite surface in a simple solid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a face</a:t>
                      </a:r>
                      <a:r>
                        <a:rPr lang="en-US" baseline="0" dirty="0" smtClean="0"/>
                        <a:t> in a composite surface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a ring in a face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a edge (line) in a</a:t>
                      </a:r>
                      <a:r>
                        <a:rPr lang="en-US" baseline="0" dirty="0" smtClean="0"/>
                        <a:t> 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point in an</a:t>
                      </a:r>
                      <a:r>
                        <a:rPr lang="en-US" baseline="0" dirty="0" smtClean="0"/>
                        <a:t> edge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57300" y="1127302"/>
            <a:ext cx="1871663" cy="217487"/>
          </a:xfrm>
          <a:prstGeom prst="rect">
            <a:avLst/>
          </a:prstGeom>
          <a:noFill/>
          <a:ln w="9525">
            <a:noFill/>
            <a:round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/>
            <a:endParaRPr lang="fr-FR"/>
          </a:p>
        </p:txBody>
      </p:sp>
      <p:sp>
        <p:nvSpPr>
          <p:cNvPr id="8" name="Rectangle 7"/>
          <p:cNvSpPr/>
          <p:nvPr/>
        </p:nvSpPr>
        <p:spPr bwMode="auto">
          <a:xfrm>
            <a:off x="1219200" y="995539"/>
            <a:ext cx="1143000" cy="4810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Composite Solid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995539"/>
            <a:ext cx="914400" cy="4810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Simple Solid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962400" y="995539"/>
            <a:ext cx="1223963" cy="4810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Composite Surface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562600" y="1093964"/>
            <a:ext cx="838200" cy="2904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Face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047038" y="1108299"/>
            <a:ext cx="639762" cy="2904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Edge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961438" y="1111427"/>
            <a:ext cx="792162" cy="2873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Point</a:t>
            </a:r>
          </a:p>
        </p:txBody>
      </p:sp>
      <p:cxnSp>
        <p:nvCxnSpPr>
          <p:cNvPr id="14" name="Straight Arrow Connector 16"/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2362200" y="1236046"/>
            <a:ext cx="3810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5" name="Straight Arrow Connector 17"/>
          <p:cNvCxnSpPr>
            <a:cxnSpLocks noChangeShapeType="1"/>
            <a:stCxn id="9" idx="3"/>
            <a:endCxn id="10" idx="1"/>
          </p:cNvCxnSpPr>
          <p:nvPr/>
        </p:nvCxnSpPr>
        <p:spPr bwMode="auto">
          <a:xfrm>
            <a:off x="3657600" y="1236046"/>
            <a:ext cx="3048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6" name="Straight Arrow Connector 18"/>
          <p:cNvCxnSpPr>
            <a:cxnSpLocks noChangeShapeType="1"/>
            <a:stCxn id="10" idx="3"/>
            <a:endCxn id="11" idx="1"/>
          </p:cNvCxnSpPr>
          <p:nvPr/>
        </p:nvCxnSpPr>
        <p:spPr bwMode="auto">
          <a:xfrm>
            <a:off x="5186363" y="1236046"/>
            <a:ext cx="376237" cy="3151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7" name="Straight Arrow Connector 19"/>
          <p:cNvCxnSpPr>
            <a:cxnSpLocks noChangeShapeType="1"/>
            <a:stCxn id="11" idx="3"/>
            <a:endCxn id="21" idx="1"/>
          </p:cNvCxnSpPr>
          <p:nvPr/>
        </p:nvCxnSpPr>
        <p:spPr bwMode="auto">
          <a:xfrm>
            <a:off x="6400800" y="1239197"/>
            <a:ext cx="304800" cy="1433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8" name="Straight Arrow Connector 20"/>
          <p:cNvCxnSpPr>
            <a:cxnSpLocks noChangeShapeType="1"/>
            <a:stCxn id="12" idx="3"/>
            <a:endCxn id="13" idx="1"/>
          </p:cNvCxnSpPr>
          <p:nvPr/>
        </p:nvCxnSpPr>
        <p:spPr bwMode="auto">
          <a:xfrm>
            <a:off x="8686800" y="1253532"/>
            <a:ext cx="274638" cy="1564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19" name="Rectangle 18"/>
          <p:cNvSpPr/>
          <p:nvPr/>
        </p:nvSpPr>
        <p:spPr bwMode="auto">
          <a:xfrm>
            <a:off x="152400" y="990600"/>
            <a:ext cx="762000" cy="4843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Multi Solid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20" name="Straight Arrow Connector 16"/>
          <p:cNvCxnSpPr>
            <a:cxnSpLocks noChangeShapeType="1"/>
            <a:stCxn id="19" idx="3"/>
            <a:endCxn id="8" idx="1"/>
          </p:cNvCxnSpPr>
          <p:nvPr/>
        </p:nvCxnSpPr>
        <p:spPr bwMode="auto">
          <a:xfrm>
            <a:off x="914400" y="1232782"/>
            <a:ext cx="304800" cy="3264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21" name="Rectangle 20"/>
          <p:cNvSpPr/>
          <p:nvPr/>
        </p:nvSpPr>
        <p:spPr bwMode="auto">
          <a:xfrm>
            <a:off x="6705600" y="1108299"/>
            <a:ext cx="838200" cy="2904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r>
              <a:rPr lang="en-US" sz="1400" dirty="0" smtClean="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Ring</a:t>
            </a:r>
            <a:endParaRPr lang="en-US" sz="1400" dirty="0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22" name="Straight Arrow Connector 19"/>
          <p:cNvCxnSpPr>
            <a:cxnSpLocks noChangeShapeType="1"/>
            <a:stCxn id="21" idx="3"/>
            <a:endCxn id="12" idx="1"/>
          </p:cNvCxnSpPr>
          <p:nvPr/>
        </p:nvCxnSpPr>
        <p:spPr bwMode="auto">
          <a:xfrm>
            <a:off x="7543800" y="1253532"/>
            <a:ext cx="503238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228600" y="3429000"/>
            <a:ext cx="9372600" cy="2667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cs typeface="Times New Roman" charset="0"/>
              </a:rPr>
              <a:t>Composite Solid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Times New Roman" charset="0"/>
            </a:endParaRPr>
          </a:p>
        </p:txBody>
      </p:sp>
      <p:sp>
        <p:nvSpPr>
          <p:cNvPr id="44" name="Content Placeholder 26"/>
          <p:cNvSpPr>
            <a:spLocks noGrp="1"/>
          </p:cNvSpPr>
          <p:nvPr>
            <p:ph sz="half" idx="2"/>
          </p:nvPr>
        </p:nvSpPr>
        <p:spPr>
          <a:xfrm>
            <a:off x="3505200" y="3886200"/>
            <a:ext cx="5867400" cy="2133600"/>
          </a:xfrm>
        </p:spPr>
        <p:txBody>
          <a:bodyPr/>
          <a:lstStyle/>
          <a:p>
            <a:r>
              <a:rPr lang="en-US" sz="2000" dirty="0" err="1" smtClean="0"/>
              <a:t>Gtype</a:t>
            </a:r>
            <a:r>
              <a:rPr lang="en-US" sz="2000" dirty="0" smtClean="0"/>
              <a:t> is </a:t>
            </a:r>
            <a:r>
              <a:rPr lang="en-US" sz="2000" b="1" dirty="0" smtClean="0"/>
              <a:t>3008</a:t>
            </a:r>
            <a:r>
              <a:rPr lang="en-US" sz="2000" dirty="0" smtClean="0"/>
              <a:t>. </a:t>
            </a:r>
            <a:r>
              <a:rPr lang="en-US" sz="2000" dirty="0" err="1" smtClean="0"/>
              <a:t>Etype</a:t>
            </a:r>
            <a:r>
              <a:rPr lang="en-US" sz="2000" dirty="0" smtClean="0"/>
              <a:t> is </a:t>
            </a:r>
            <a:r>
              <a:rPr lang="en-US" sz="2000" b="1" dirty="0" smtClean="0"/>
              <a:t>1008 </a:t>
            </a:r>
            <a:r>
              <a:rPr lang="en-US" sz="2000" dirty="0" smtClean="0"/>
              <a:t>(composite solid) followed by 4x1007 (solids)</a:t>
            </a:r>
          </a:p>
          <a:p>
            <a:r>
              <a:rPr lang="en-US" sz="2000" dirty="0" smtClean="0"/>
              <a:t>Solid A: </a:t>
            </a:r>
            <a:r>
              <a:rPr lang="en-US" sz="2000" b="1" dirty="0" smtClean="0"/>
              <a:t>‘0,0,0,0,0,1’</a:t>
            </a:r>
          </a:p>
          <a:p>
            <a:r>
              <a:rPr lang="en-US" sz="2000" dirty="0" smtClean="0"/>
              <a:t>Solid B: </a:t>
            </a:r>
            <a:r>
              <a:rPr lang="en-US" sz="2000" b="1" dirty="0" smtClean="0"/>
              <a:t>‘0,0,0,0,0,2’</a:t>
            </a:r>
          </a:p>
          <a:p>
            <a:r>
              <a:rPr lang="en-US" sz="2000" dirty="0" smtClean="0"/>
              <a:t>Composite surface of solid B: ‘0,0,0,0,1,2’</a:t>
            </a:r>
          </a:p>
          <a:p>
            <a:r>
              <a:rPr lang="en-US" sz="2000" dirty="0" smtClean="0"/>
              <a:t>Faces of solid B: ‘0,0,0,1,1,2’ to ‘0,0,0,6,1,2’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 bwMode="auto">
          <a:xfrm>
            <a:off x="228600" y="1219200"/>
            <a:ext cx="9372600" cy="2057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cs typeface="Times New Roman" charset="0"/>
              </a:rPr>
              <a:t>Simple Solid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Times New Roman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Labels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2"/>
          </p:nvPr>
        </p:nvSpPr>
        <p:spPr>
          <a:xfrm>
            <a:off x="3505200" y="1600200"/>
            <a:ext cx="5867400" cy="1524000"/>
          </a:xfrm>
        </p:spPr>
        <p:txBody>
          <a:bodyPr/>
          <a:lstStyle/>
          <a:p>
            <a:r>
              <a:rPr lang="en-US" sz="2000" dirty="0" err="1" smtClean="0"/>
              <a:t>Gtype</a:t>
            </a:r>
            <a:r>
              <a:rPr lang="en-US" sz="2000" dirty="0" smtClean="0"/>
              <a:t> is </a:t>
            </a:r>
            <a:r>
              <a:rPr lang="en-US" sz="2000" b="1" dirty="0" smtClean="0"/>
              <a:t>3008</a:t>
            </a:r>
            <a:r>
              <a:rPr lang="en-US" sz="2000" dirty="0" smtClean="0"/>
              <a:t>. </a:t>
            </a:r>
            <a:r>
              <a:rPr lang="en-US" sz="2000" dirty="0" err="1" smtClean="0"/>
              <a:t>Etype</a:t>
            </a:r>
            <a:r>
              <a:rPr lang="en-US" sz="2000" dirty="0" smtClean="0"/>
              <a:t> is </a:t>
            </a:r>
            <a:r>
              <a:rPr lang="en-US" sz="2000" b="1" dirty="0" smtClean="0"/>
              <a:t>1007 </a:t>
            </a:r>
            <a:r>
              <a:rPr lang="en-US" sz="2000" dirty="0" smtClean="0"/>
              <a:t>(solid) followed by 1006 (composite surface) and 6x1003 (faces)</a:t>
            </a:r>
          </a:p>
          <a:p>
            <a:r>
              <a:rPr lang="en-US" sz="2000" dirty="0" smtClean="0"/>
              <a:t>Composite surface of solid A</a:t>
            </a:r>
            <a:r>
              <a:rPr lang="en-US" sz="2000" b="1" dirty="0" smtClean="0"/>
              <a:t>: ‘0,0,0,0,1’</a:t>
            </a:r>
          </a:p>
          <a:p>
            <a:r>
              <a:rPr lang="en-US" sz="2000" dirty="0" smtClean="0"/>
              <a:t>Faces of solid B</a:t>
            </a:r>
            <a:r>
              <a:rPr lang="en-US" sz="2000" b="1" dirty="0" smtClean="0"/>
              <a:t>: ‘0,0,0,1,1,’ </a:t>
            </a:r>
            <a:r>
              <a:rPr lang="en-US" sz="2000" dirty="0" smtClean="0"/>
              <a:t>to </a:t>
            </a:r>
            <a:r>
              <a:rPr lang="en-US" sz="2000" b="1" dirty="0" smtClean="0"/>
              <a:t>‘0,0,0,6,1’</a:t>
            </a:r>
            <a:endParaRPr lang="en-US" sz="2000" b="1" dirty="0"/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auto">
          <a:xfrm>
            <a:off x="533401" y="1905000"/>
            <a:ext cx="2057400" cy="1093787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1292541" y="2435423"/>
            <a:ext cx="307659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35" name="AutoShape 22"/>
          <p:cNvSpPr>
            <a:spLocks noChangeArrowheads="1"/>
          </p:cNvSpPr>
          <p:nvPr/>
        </p:nvSpPr>
        <p:spPr bwMode="auto">
          <a:xfrm rot="5400000" flipH="1">
            <a:off x="1144588" y="38846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6" name="AutoShape 23"/>
          <p:cNvSpPr>
            <a:spLocks noChangeArrowheads="1"/>
          </p:cNvSpPr>
          <p:nvPr/>
        </p:nvSpPr>
        <p:spPr bwMode="auto">
          <a:xfrm rot="5400000" flipH="1">
            <a:off x="334170" y="4375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" name="AutoShape 24"/>
          <p:cNvSpPr>
            <a:spLocks noChangeArrowheads="1"/>
          </p:cNvSpPr>
          <p:nvPr/>
        </p:nvSpPr>
        <p:spPr bwMode="auto">
          <a:xfrm rot="5400000" flipH="1">
            <a:off x="1023145" y="4375944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AutoShape 25"/>
          <p:cNvSpPr>
            <a:spLocks noChangeArrowheads="1"/>
          </p:cNvSpPr>
          <p:nvPr/>
        </p:nvSpPr>
        <p:spPr bwMode="auto">
          <a:xfrm rot="5400000" flipH="1">
            <a:off x="534988" y="4494213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9" name="Text Box 30"/>
          <p:cNvSpPr txBox="1">
            <a:spLocks noChangeArrowheads="1"/>
          </p:cNvSpPr>
          <p:nvPr/>
        </p:nvSpPr>
        <p:spPr bwMode="auto">
          <a:xfrm>
            <a:off x="1509714" y="38862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 dirty="0"/>
              <a:t>A</a:t>
            </a: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1585914" y="41910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C</a:t>
            </a:r>
          </a:p>
        </p:txBody>
      </p: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922339" y="44958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D</a:t>
            </a:r>
          </a:p>
        </p:txBody>
      </p:sp>
      <p:sp>
        <p:nvSpPr>
          <p:cNvPr id="42" name="Text Box 33"/>
          <p:cNvSpPr txBox="1">
            <a:spLocks noChangeArrowheads="1"/>
          </p:cNvSpPr>
          <p:nvPr/>
        </p:nvSpPr>
        <p:spPr bwMode="auto">
          <a:xfrm>
            <a:off x="846139" y="4191000"/>
            <a:ext cx="312737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/>
              <a:t>B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228600" y="1219200"/>
            <a:ext cx="9372600" cy="2819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cs typeface="Times New Roman" charset="0"/>
              </a:rPr>
              <a:t>Multi-Solid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Times New Roman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Labels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2"/>
          </p:nvPr>
        </p:nvSpPr>
        <p:spPr>
          <a:xfrm>
            <a:off x="3505200" y="1855786"/>
            <a:ext cx="5867400" cy="2259013"/>
          </a:xfrm>
        </p:spPr>
        <p:txBody>
          <a:bodyPr/>
          <a:lstStyle/>
          <a:p>
            <a:r>
              <a:rPr lang="en-US" sz="2000" dirty="0" err="1" smtClean="0"/>
              <a:t>Gtype</a:t>
            </a:r>
            <a:r>
              <a:rPr lang="en-US" sz="2000" dirty="0" smtClean="0"/>
              <a:t> is </a:t>
            </a:r>
            <a:r>
              <a:rPr lang="en-US" sz="2000" b="1" dirty="0" smtClean="0"/>
              <a:t>3009</a:t>
            </a:r>
            <a:r>
              <a:rPr lang="en-US" sz="2000" dirty="0" smtClean="0"/>
              <a:t>. </a:t>
            </a:r>
            <a:r>
              <a:rPr lang="en-US" sz="2000" dirty="0" err="1" smtClean="0"/>
              <a:t>Etype</a:t>
            </a:r>
            <a:r>
              <a:rPr lang="en-US" sz="2000" dirty="0" smtClean="0"/>
              <a:t> is </a:t>
            </a:r>
            <a:r>
              <a:rPr lang="en-US" sz="2000" b="1" dirty="0" smtClean="0"/>
              <a:t>1007 </a:t>
            </a:r>
            <a:r>
              <a:rPr lang="en-US" sz="2000" dirty="0" smtClean="0"/>
              <a:t>with 1006, then another 1007</a:t>
            </a:r>
          </a:p>
          <a:p>
            <a:r>
              <a:rPr lang="en-US" sz="2000" dirty="0" smtClean="0"/>
              <a:t>Solid A: </a:t>
            </a:r>
            <a:r>
              <a:rPr lang="en-US" sz="2000" b="1" dirty="0" smtClean="0"/>
              <a:t>‘0,0,0,0,0,0,1’</a:t>
            </a:r>
          </a:p>
          <a:p>
            <a:r>
              <a:rPr lang="en-US" sz="2000" dirty="0" smtClean="0"/>
              <a:t>Solid B: </a:t>
            </a:r>
            <a:r>
              <a:rPr lang="en-US" sz="2000" b="1" dirty="0" smtClean="0"/>
              <a:t>‘0,0,0,0,0,0,2’</a:t>
            </a:r>
          </a:p>
          <a:p>
            <a:r>
              <a:rPr lang="en-US" sz="2000" dirty="0" smtClean="0"/>
              <a:t>Composite surface of solid B: </a:t>
            </a:r>
            <a:r>
              <a:rPr lang="en-US" sz="2000" b="1" dirty="0" smtClean="0"/>
              <a:t>‘0,0,0,0,1,1,2’</a:t>
            </a:r>
          </a:p>
          <a:p>
            <a:r>
              <a:rPr lang="en-US" sz="2000" dirty="0" smtClean="0"/>
              <a:t>Faces of solid B</a:t>
            </a:r>
            <a:r>
              <a:rPr lang="en-US" sz="2000" b="1" dirty="0" smtClean="0"/>
              <a:t>: ‘0,0,0,1,1,1,2’ </a:t>
            </a:r>
            <a:r>
              <a:rPr lang="en-US" sz="2000" dirty="0" smtClean="0"/>
              <a:t>to </a:t>
            </a:r>
            <a:r>
              <a:rPr lang="en-US" sz="2000" b="1" dirty="0" smtClean="0"/>
              <a:t>‘0,0,0,6,1,1,2’</a:t>
            </a:r>
            <a:endParaRPr lang="en-US" sz="2000" b="1" dirty="0"/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auto">
          <a:xfrm>
            <a:off x="2209800" y="2693987"/>
            <a:ext cx="1084263" cy="887413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 31"/>
          <p:cNvGrpSpPr/>
          <p:nvPr/>
        </p:nvGrpSpPr>
        <p:grpSpPr>
          <a:xfrm>
            <a:off x="457200" y="1371601"/>
            <a:ext cx="1752600" cy="2209800"/>
            <a:chOff x="1143000" y="1878013"/>
            <a:chExt cx="1447799" cy="1855787"/>
          </a:xfrm>
        </p:grpSpPr>
        <p:sp>
          <p:nvSpPr>
            <p:cNvPr id="26" name="AutoShape 9"/>
            <p:cNvSpPr>
              <a:spLocks noChangeArrowheads="1"/>
            </p:cNvSpPr>
            <p:nvPr/>
          </p:nvSpPr>
          <p:spPr bwMode="auto">
            <a:xfrm>
              <a:off x="1143000" y="3106737"/>
              <a:ext cx="1382713" cy="627063"/>
            </a:xfrm>
            <a:prstGeom prst="cube">
              <a:avLst>
                <a:gd name="adj" fmla="val 25000"/>
              </a:avLst>
            </a:prstGeom>
            <a:solidFill>
              <a:schemeClr val="accent2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AutoShape 11"/>
            <p:cNvSpPr>
              <a:spLocks noChangeArrowheads="1"/>
            </p:cNvSpPr>
            <p:nvPr/>
          </p:nvSpPr>
          <p:spPr bwMode="auto">
            <a:xfrm>
              <a:off x="1981200" y="1878013"/>
              <a:ext cx="609599" cy="1855787"/>
            </a:xfrm>
            <a:prstGeom prst="cube">
              <a:avLst>
                <a:gd name="adj" fmla="val 25000"/>
              </a:avLst>
            </a:prstGeom>
            <a:solidFill>
              <a:schemeClr val="accent2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2455863" y="3124200"/>
            <a:ext cx="312737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 dirty="0"/>
              <a:t>B</a:t>
            </a: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1063941" y="3121223"/>
            <a:ext cx="307659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228600" y="4191000"/>
            <a:ext cx="9372600" cy="1905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cs typeface="Times New Roman" charset="0"/>
              </a:rPr>
              <a:t>Composite Surface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Times New Roman" charset="0"/>
            </a:endParaRPr>
          </a:p>
        </p:txBody>
      </p:sp>
      <p:sp>
        <p:nvSpPr>
          <p:cNvPr id="23" name="Content Placeholder 26"/>
          <p:cNvSpPr>
            <a:spLocks noGrp="1"/>
          </p:cNvSpPr>
          <p:nvPr>
            <p:ph sz="half" idx="2"/>
          </p:nvPr>
        </p:nvSpPr>
        <p:spPr>
          <a:xfrm>
            <a:off x="3505200" y="4648200"/>
            <a:ext cx="5867400" cy="1371600"/>
          </a:xfrm>
        </p:spPr>
        <p:txBody>
          <a:bodyPr/>
          <a:lstStyle/>
          <a:p>
            <a:r>
              <a:rPr lang="en-US" sz="2000" dirty="0" err="1" smtClean="0"/>
              <a:t>Gtype</a:t>
            </a:r>
            <a:r>
              <a:rPr lang="en-US" sz="2000" dirty="0" smtClean="0"/>
              <a:t> is </a:t>
            </a:r>
            <a:r>
              <a:rPr lang="en-US" sz="2000" b="1" dirty="0" smtClean="0"/>
              <a:t>3003</a:t>
            </a:r>
            <a:r>
              <a:rPr lang="en-US" sz="2000" dirty="0" smtClean="0"/>
              <a:t>. </a:t>
            </a:r>
            <a:r>
              <a:rPr lang="en-US" sz="2000" dirty="0" err="1" smtClean="0"/>
              <a:t>Etype</a:t>
            </a:r>
            <a:r>
              <a:rPr lang="en-US" sz="2000" dirty="0" smtClean="0"/>
              <a:t> is </a:t>
            </a:r>
            <a:r>
              <a:rPr lang="en-US" sz="2000" b="1" dirty="0" smtClean="0"/>
              <a:t>1006 </a:t>
            </a:r>
            <a:r>
              <a:rPr lang="en-US" sz="2000" dirty="0" smtClean="0"/>
              <a:t>followed by 2x1003</a:t>
            </a:r>
          </a:p>
          <a:p>
            <a:r>
              <a:rPr lang="en-US" sz="2000" dirty="0" smtClean="0"/>
              <a:t>Face A: </a:t>
            </a:r>
            <a:r>
              <a:rPr lang="en-US" sz="2000" b="1" dirty="0" smtClean="0"/>
              <a:t>‘0,0,0,1’</a:t>
            </a:r>
          </a:p>
          <a:p>
            <a:r>
              <a:rPr lang="en-US" sz="2000" dirty="0" smtClean="0"/>
              <a:t>Face B: </a:t>
            </a:r>
            <a:r>
              <a:rPr lang="en-US" sz="2000" b="1" dirty="0" smtClean="0"/>
              <a:t>‘0,0,0,2’</a:t>
            </a:r>
            <a:endParaRPr lang="en-US" sz="2000" dirty="0" smtClean="0"/>
          </a:p>
        </p:txBody>
      </p:sp>
      <p:sp>
        <p:nvSpPr>
          <p:cNvPr id="49" name="AutoShape 7"/>
          <p:cNvSpPr>
            <a:spLocks noChangeArrowheads="1"/>
          </p:cNvSpPr>
          <p:nvPr/>
        </p:nvSpPr>
        <p:spPr bwMode="auto">
          <a:xfrm rot="19054314">
            <a:off x="315982" y="4860151"/>
            <a:ext cx="1609272" cy="529197"/>
          </a:xfrm>
          <a:prstGeom prst="parallelogram">
            <a:avLst>
              <a:gd name="adj" fmla="val 96672"/>
            </a:avLst>
          </a:prstGeom>
          <a:solidFill>
            <a:schemeClr val="accent2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7" name="AutoShape 7"/>
          <p:cNvSpPr>
            <a:spLocks noChangeArrowheads="1"/>
          </p:cNvSpPr>
          <p:nvPr/>
        </p:nvSpPr>
        <p:spPr bwMode="auto">
          <a:xfrm rot="2698879" flipH="1">
            <a:off x="1112149" y="4802502"/>
            <a:ext cx="1543491" cy="551751"/>
          </a:xfrm>
          <a:prstGeom prst="parallelogram">
            <a:avLst>
              <a:gd name="adj" fmla="val 96672"/>
            </a:avLst>
          </a:prstGeom>
          <a:solidFill>
            <a:schemeClr val="accent2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9" name="Text Box 30"/>
          <p:cNvSpPr txBox="1">
            <a:spLocks noChangeArrowheads="1"/>
          </p:cNvSpPr>
          <p:nvPr/>
        </p:nvSpPr>
        <p:spPr bwMode="auto">
          <a:xfrm>
            <a:off x="1752600" y="4873823"/>
            <a:ext cx="312737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 dirty="0"/>
              <a:t>B</a:t>
            </a:r>
          </a:p>
        </p:txBody>
      </p:sp>
      <p:sp>
        <p:nvSpPr>
          <p:cNvPr id="60" name="Text Box 30"/>
          <p:cNvSpPr txBox="1">
            <a:spLocks noChangeArrowheads="1"/>
          </p:cNvSpPr>
          <p:nvPr/>
        </p:nvSpPr>
        <p:spPr bwMode="auto">
          <a:xfrm>
            <a:off x="990600" y="4873823"/>
            <a:ext cx="307659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 dirty="0" smtClean="0"/>
              <a:t>A</a:t>
            </a:r>
            <a:endParaRPr lang="en-US" sz="14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/>
              <a:t>Publishing and Viewing</a:t>
            </a:r>
          </a:p>
          <a:p>
            <a:pPr algn="l" eaLnBrk="0" hangingPunct="0">
              <a:lnSpc>
                <a:spcPct val="100000"/>
              </a:lnSpc>
              <a:buClrTx/>
            </a:pPr>
            <a:r>
              <a:rPr lang="en-US"/>
              <a:t>CityGML, KML</a:t>
            </a:r>
          </a:p>
        </p:txBody>
      </p:sp>
      <p:pic>
        <p:nvPicPr>
          <p:cNvPr id="62468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5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Convert to KML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the SDO_UTIL.TO_KMLGEOMETRY() function</a:t>
            </a:r>
          </a:p>
          <a:p>
            <a:pPr eaLnBrk="1" hangingPunct="1"/>
            <a:r>
              <a:rPr lang="en-US" b="1" u="sng">
                <a:ea typeface="ＭＳ Ｐゴシック" pitchFamily="-111" charset="-128"/>
                <a:cs typeface="ＭＳ Ｐゴシック" pitchFamily="-111" charset="-128"/>
              </a:rPr>
              <a:t>Must use 11.1.0.7 or later !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164" name="Text Box 4"/>
          <p:cNvSpPr txBox="1">
            <a:spLocks noChangeArrowheads="1"/>
          </p:cNvSpPr>
          <p:nvPr/>
        </p:nvSpPr>
        <p:spPr bwMode="auto">
          <a:xfrm>
            <a:off x="914400" y="2717800"/>
            <a:ext cx="6019800" cy="30464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select </a:t>
            </a:r>
            <a:r>
              <a:rPr lang="en-US" sz="16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sdo_util.to_kmlgeometry(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sdo_util.extrude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sdo_geometry(2003, null, null,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sdo_elem_info_array (1,1003,3, 5,2003,3),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sdo_ordinate_array (2,2, 5,5, 3,3, 4,4)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sdo_number_array(0),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sdo_number_array(2),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0.05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from dual;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67600" y="3708400"/>
            <a:ext cx="1828800" cy="1676400"/>
            <a:chOff x="7467600" y="3708400"/>
            <a:chExt cx="1828800" cy="1676400"/>
          </a:xfrm>
        </p:grpSpPr>
        <p:sp>
          <p:nvSpPr>
            <p:cNvPr id="64517" name="AutoShape 6"/>
            <p:cNvSpPr>
              <a:spLocks noChangeArrowheads="1"/>
            </p:cNvSpPr>
            <p:nvPr/>
          </p:nvSpPr>
          <p:spPr bwMode="auto">
            <a:xfrm rot="5400000" flipH="1">
              <a:off x="8154987" y="3633788"/>
              <a:ext cx="1063625" cy="1219200"/>
            </a:xfrm>
            <a:prstGeom prst="cube">
              <a:avLst>
                <a:gd name="adj" fmla="val 15097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518" name="AutoShape 7"/>
            <p:cNvSpPr>
              <a:spLocks noChangeArrowheads="1"/>
            </p:cNvSpPr>
            <p:nvPr/>
          </p:nvSpPr>
          <p:spPr bwMode="auto">
            <a:xfrm rot="5400000" flipH="1">
              <a:off x="7344569" y="4125119"/>
              <a:ext cx="1371600" cy="849312"/>
            </a:xfrm>
            <a:prstGeom prst="cube">
              <a:avLst>
                <a:gd name="adj" fmla="val 56792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519" name="AutoShape 8"/>
            <p:cNvSpPr>
              <a:spLocks noChangeArrowheads="1"/>
            </p:cNvSpPr>
            <p:nvPr/>
          </p:nvSpPr>
          <p:spPr bwMode="auto">
            <a:xfrm rot="5400000" flipH="1">
              <a:off x="8033544" y="4125119"/>
              <a:ext cx="1371600" cy="849312"/>
            </a:xfrm>
            <a:prstGeom prst="cube">
              <a:avLst>
                <a:gd name="adj" fmla="val 56792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520" name="AutoShape 9"/>
            <p:cNvSpPr>
              <a:spLocks noChangeArrowheads="1"/>
            </p:cNvSpPr>
            <p:nvPr/>
          </p:nvSpPr>
          <p:spPr bwMode="auto">
            <a:xfrm rot="5400000" flipH="1">
              <a:off x="7545387" y="4243388"/>
              <a:ext cx="1063625" cy="1219200"/>
            </a:xfrm>
            <a:prstGeom prst="cube">
              <a:avLst>
                <a:gd name="adj" fmla="val 15097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521" name="AutoShape 16"/>
            <p:cNvSpPr>
              <a:spLocks noChangeArrowheads="1"/>
            </p:cNvSpPr>
            <p:nvPr/>
          </p:nvSpPr>
          <p:spPr bwMode="auto">
            <a:xfrm>
              <a:off x="8589963" y="3794125"/>
              <a:ext cx="611187" cy="266700"/>
            </a:xfrm>
            <a:prstGeom prst="cube">
              <a:avLst>
                <a:gd name="adj" fmla="val 100000"/>
              </a:avLst>
            </a:prstGeom>
            <a:solidFill>
              <a:srgbClr val="808080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522" name="AutoShape 17"/>
            <p:cNvSpPr>
              <a:spLocks noChangeArrowheads="1"/>
            </p:cNvSpPr>
            <p:nvPr/>
          </p:nvSpPr>
          <p:spPr bwMode="auto">
            <a:xfrm>
              <a:off x="7920038" y="3786188"/>
              <a:ext cx="581025" cy="266700"/>
            </a:xfrm>
            <a:prstGeom prst="cube">
              <a:avLst>
                <a:gd name="adj" fmla="val 100000"/>
              </a:avLst>
            </a:prstGeom>
            <a:solidFill>
              <a:srgbClr val="808080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523" name="AutoShape 19"/>
            <p:cNvSpPr>
              <a:spLocks noChangeArrowheads="1"/>
            </p:cNvSpPr>
            <p:nvPr/>
          </p:nvSpPr>
          <p:spPr bwMode="auto">
            <a:xfrm rot="5400000" flipH="1">
              <a:off x="8229600" y="4165600"/>
              <a:ext cx="1522413" cy="608013"/>
            </a:xfrm>
            <a:prstGeom prst="cube">
              <a:avLst>
                <a:gd name="adj" fmla="val 100000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2D Coordinate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>
                <a:ea typeface="ＭＳ Ｐゴシック" pitchFamily="-111" charset="-128"/>
                <a:cs typeface="ＭＳ Ｐゴシック" pitchFamily="-111" charset="-128"/>
              </a:rPr>
              <a:t>There are two kinds of 2D systems: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Geographic 2D</a:t>
            </a:r>
          </a:p>
          <a:p>
            <a:pPr lvl="1" eaLnBrk="1" hangingPunct="1"/>
            <a:r>
              <a:rPr lang="en-US" sz="1800"/>
              <a:t>Example:  </a:t>
            </a:r>
            <a:r>
              <a:rPr lang="en-US" sz="1800" i="1"/>
              <a:t>SRID 4326 (Longitude/Latitude WGS 84)</a:t>
            </a:r>
          </a:p>
          <a:p>
            <a:pPr lvl="1" eaLnBrk="1" hangingPunct="1"/>
            <a:endParaRPr lang="en-US" sz="1800"/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Projected 2D</a:t>
            </a:r>
          </a:p>
          <a:p>
            <a:pPr lvl="1" eaLnBrk="1" hangingPunct="1"/>
            <a:r>
              <a:rPr lang="en-US" sz="1800"/>
              <a:t>Example:  </a:t>
            </a:r>
            <a:r>
              <a:rPr lang="en-US" sz="1800" i="1"/>
              <a:t>SRID 27700 (OSGB 1936 / British National Grid)</a:t>
            </a:r>
          </a:p>
          <a:p>
            <a:pPr eaLnBrk="1" hangingPunct="1"/>
            <a:endParaRPr lang="en-US" sz="280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Raw KML output</a:t>
            </a:r>
          </a:p>
        </p:txBody>
      </p:sp>
      <p:sp>
        <p:nvSpPr>
          <p:cNvPr id="612356" name="Text Box 4"/>
          <p:cNvSpPr txBox="1">
            <a:spLocks noChangeArrowheads="1"/>
          </p:cNvSpPr>
          <p:nvPr/>
        </p:nvSpPr>
        <p:spPr bwMode="auto">
          <a:xfrm>
            <a:off x="457200" y="1350963"/>
            <a:ext cx="9220200" cy="466883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&lt;MultiGeometry&gt;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&lt;Polygon&gt;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&lt;extrude&gt;0&lt;/extrude&gt;&lt;tessellate&gt;0&lt;/tessellate&gt;&lt;altitudeMode&gt;relativeToGround&lt;/altitudeMode&gt;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&lt;outerBoundaryIs&gt;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&lt;LinearRing&gt;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&lt;coordinates&gt;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4.0,2.0,0.0 4.0,3.0,0.0 4.0,4.0,0.0 3.0,4.0,0.0 3.0,3.0,0.0 2.0,3.0,0.0 2.0,5.0,0.0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5.0,5.0,0.0 5.0,2.0,0.0 4.0,2.0,0.0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&lt;/coordinates&gt;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&lt;/LinearRing&gt;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&lt;/outerBoundaryIs&gt;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&lt;/Polygon&gt;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&lt;Polygon&gt;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&lt;extrude&gt;0&lt;/extrude&gt;&lt;tessellate&gt;0&lt;/tessellate&gt;&lt;altitudeMode&gt;relativeToGround&lt;/altitudeMode&gt;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&lt;outerBoundaryIs&gt;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&lt;LinearRing&gt;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&lt;coordinates&gt;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4.0,2.0,2.0 5.0,2.0,2.0 5.0,5.0,2.0 2.0,5.0,2.0 2.0,3.0,2.0 3.0,3.0,2.0 3.0,4.0,2.0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4.0,4.0,2.0 4.0,3.0,2.0 4.0,2.0,2.0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&lt;/coordinates&gt;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&lt;/LinearRing&gt;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&lt;/outerBoundaryIs&gt;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&lt;/Polygon&gt;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...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&lt;/MultiGeometry&gt;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Generate KML documents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the XML facilities of the Oracle database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Then publish to XDB repository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Must convert to WGS84 (4327) if your data is projected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48196" name="Text Box 4"/>
          <p:cNvSpPr txBox="1">
            <a:spLocks noChangeArrowheads="1"/>
          </p:cNvSpPr>
          <p:nvPr/>
        </p:nvSpPr>
        <p:spPr bwMode="auto">
          <a:xfrm>
            <a:off x="381000" y="2408238"/>
            <a:ext cx="8763000" cy="310832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SELECT  xmlelement ( "kml",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xmlattributes ('http://www.opengis.net/kml/2.2' as "xmlns"),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xmlelement ("Document",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xmlagg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xmlelement ("Placemark",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xmlelement ("name", 'Building '|| gmlid),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xmltype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 </a:t>
            </a:r>
            <a:r>
              <a:rPr lang="en-US" sz="14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sdo_util.to_kmlgeometry (sdo_cs.transform(geom,4327))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FROM buildings_ext;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Enable Access to XDB repository </a:t>
            </a:r>
          </a:p>
        </p:txBody>
      </p:sp>
      <p:sp>
        <p:nvSpPr>
          <p:cNvPr id="67587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Access to XDB repository is disabled by default</a:t>
            </a:r>
          </a:p>
          <a:p>
            <a:pPr lvl="1" eaLnBrk="1" hangingPunct="1"/>
            <a:r>
              <a:rPr lang="en-US" sz="1800"/>
              <a:t>HTTP and FTP ports set to “0”</a:t>
            </a: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Check the current XDB port settings</a:t>
            </a:r>
          </a:p>
          <a:p>
            <a:pPr eaLnBrk="1" hangingPunct="1"/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Set HTTP and FTP Ports for XDB to standard ports</a:t>
            </a:r>
          </a:p>
          <a:p>
            <a:pPr eaLnBrk="1" hangingPunct="1"/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Create a folder for the KML files</a:t>
            </a:r>
          </a:p>
          <a:p>
            <a:pPr eaLnBrk="1" hangingPunct="1"/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 sz="200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381000" y="2690813"/>
            <a:ext cx="8763000" cy="5238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select dbms_xdb.gethttpport as "HTTP-Port", dbms_xdb.getftpport as "FTP-Port"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from   dual;</a:t>
            </a:r>
          </a:p>
        </p:txBody>
      </p:sp>
      <p:sp>
        <p:nvSpPr>
          <p:cNvPr id="652294" name="Text Box 6"/>
          <p:cNvSpPr txBox="1">
            <a:spLocks noChangeArrowheads="1"/>
          </p:cNvSpPr>
          <p:nvPr/>
        </p:nvSpPr>
        <p:spPr bwMode="auto">
          <a:xfrm>
            <a:off x="381000" y="3714750"/>
            <a:ext cx="8763000" cy="53022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exec dbms_xdb.setHTTPPort(8090);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exec dbms_xdb.setFTPPort(21);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81000" y="4830763"/>
            <a:ext cx="8763000" cy="13843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declare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result boolean;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begin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result := dbms_xdb.createFolder('/public/Buildings');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end;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/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Publish KML in the XDB Repository</a:t>
            </a:r>
          </a:p>
        </p:txBody>
      </p:sp>
      <p:sp>
        <p:nvSpPr>
          <p:cNvPr id="651268" name="Text Box 4"/>
          <p:cNvSpPr txBox="1">
            <a:spLocks noChangeArrowheads="1"/>
          </p:cNvSpPr>
          <p:nvPr/>
        </p:nvSpPr>
        <p:spPr bwMode="auto">
          <a:xfrm>
            <a:off x="95250" y="857250"/>
            <a:ext cx="9572625" cy="526256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declare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result boolean;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kmldoc xmltype;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begin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SELECT  xmlelement ( "kml",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xmlattributes ('http://www.opengis.net/kml/2.2' as "xmlns"),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xmlelement ("Document",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</a:t>
            </a:r>
            <a:r>
              <a:rPr lang="en-US" sz="12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xmlelement ("Style",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xmlattributes('BuildingStyle' as "id"),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xmlelement ("LineStyle", xmlelement ("width",'1'),xmlelement ("color“,'ff0000ff')),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xmlelement ("PolyStyle", xmlelement ("color", '7d0000ff'))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xmlagg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xmlelement ("Placemark",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 xmlelement ("name", 'Building '|| gmlid),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 </a:t>
            </a:r>
            <a:r>
              <a:rPr lang="en-US" sz="12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xmlelement ("styleUrl", '#BuildingStyle'),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 xmltype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   sdo_util.to_kmlgeometry (</a:t>
            </a:r>
            <a:r>
              <a:rPr lang="en-US" sz="12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snap_to_ground</a:t>
            </a: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(</a:t>
            </a:r>
            <a:r>
              <a:rPr lang="en-US" sz="12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sdo_cs.transform(geom,4327</a:t>
            </a: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),0))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INTO kmldoc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FROM buildings_ext;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result := dbms_xdb.createResource ('/public/Buildings/buildings_ext.kml', kmldoc);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end;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/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953250" y="1857375"/>
            <a:ext cx="1928813" cy="646113"/>
          </a:xfrm>
          <a:prstGeom prst="rect">
            <a:avLst/>
          </a:prstGeom>
          <a:solidFill>
            <a:schemeClr val="bg1"/>
          </a:solidFill>
          <a:ln w="9525">
            <a:solidFill>
              <a:srgbClr val="A6A6A6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Style definition</a:t>
            </a:r>
            <a:r>
              <a:rPr lang="en-US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81813" y="3487738"/>
            <a:ext cx="1928812" cy="369887"/>
          </a:xfrm>
          <a:prstGeom prst="rect">
            <a:avLst/>
          </a:prstGeom>
          <a:solidFill>
            <a:schemeClr val="bg1"/>
          </a:solidFill>
          <a:ln w="9525">
            <a:solidFill>
              <a:srgbClr val="A6A6A6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Use the style</a:t>
            </a:r>
            <a:endParaRPr lang="en-US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38500" y="4572000"/>
            <a:ext cx="1928813" cy="369888"/>
          </a:xfrm>
          <a:prstGeom prst="rect">
            <a:avLst/>
          </a:prstGeom>
          <a:solidFill>
            <a:schemeClr val="bg1"/>
          </a:solidFill>
          <a:ln w="9525">
            <a:solidFill>
              <a:srgbClr val="A6A6A6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Fix Z values</a:t>
            </a:r>
            <a:endParaRPr lang="en-US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68615" name="Straight Arrow Connector 10"/>
          <p:cNvCxnSpPr>
            <a:cxnSpLocks noChangeShapeType="1"/>
            <a:stCxn id="9" idx="0"/>
          </p:cNvCxnSpPr>
          <p:nvPr/>
        </p:nvCxnSpPr>
        <p:spPr bwMode="auto">
          <a:xfrm rot="5400000" flipH="1" flipV="1">
            <a:off x="4256088" y="4160838"/>
            <a:ext cx="357187" cy="465137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68616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7073900" y="4308476"/>
            <a:ext cx="509587" cy="32226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67438" y="4643438"/>
            <a:ext cx="3071812" cy="369887"/>
          </a:xfrm>
          <a:prstGeom prst="rect">
            <a:avLst/>
          </a:prstGeom>
          <a:solidFill>
            <a:schemeClr val="bg1"/>
          </a:solidFill>
          <a:ln w="9525">
            <a:solidFill>
              <a:srgbClr val="A6A6A6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Transform to WGS84</a:t>
            </a:r>
            <a:endParaRPr lang="en-US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68618" name="Straight Arrow Connector 13"/>
          <p:cNvCxnSpPr>
            <a:cxnSpLocks noChangeShapeType="1"/>
          </p:cNvCxnSpPr>
          <p:nvPr/>
        </p:nvCxnSpPr>
        <p:spPr bwMode="auto">
          <a:xfrm rot="10800000">
            <a:off x="5667375" y="3714750"/>
            <a:ext cx="1214438" cy="1588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6" descr="C:\Documents and Settings\agodfrin\My Documents\capture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5638800" cy="377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5" descr="C:\Documents and Settings\agodfrin\My Documents\capture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0525" y="936625"/>
            <a:ext cx="5705475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Access the KML files </a:t>
            </a:r>
          </a:p>
        </p:txBody>
      </p:sp>
      <p:pic>
        <p:nvPicPr>
          <p:cNvPr id="69637" name="Picture 4" descr="C:\Documents and Settings\agodfrin\My Documents\capture1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2386013"/>
            <a:ext cx="570547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Text Box 8"/>
          <p:cNvSpPr txBox="1">
            <a:spLocks noChangeArrowheads="1"/>
          </p:cNvSpPr>
          <p:nvPr/>
        </p:nvSpPr>
        <p:spPr bwMode="auto">
          <a:xfrm>
            <a:off x="7772400" y="762000"/>
            <a:ext cx="1600200" cy="3762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/>
              <a:t>FTP</a:t>
            </a:r>
          </a:p>
        </p:txBody>
      </p:sp>
      <p:sp>
        <p:nvSpPr>
          <p:cNvPr id="69639" name="Text Box 9"/>
          <p:cNvSpPr txBox="1">
            <a:spLocks noChangeArrowheads="1"/>
          </p:cNvSpPr>
          <p:nvPr/>
        </p:nvSpPr>
        <p:spPr bwMode="auto">
          <a:xfrm>
            <a:off x="8153400" y="4495800"/>
            <a:ext cx="1600200" cy="3762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/>
              <a:t>HTTP</a:t>
            </a:r>
          </a:p>
        </p:txBody>
      </p:sp>
      <p:sp>
        <p:nvSpPr>
          <p:cNvPr id="69640" name="Text Box 10"/>
          <p:cNvSpPr txBox="1">
            <a:spLocks noChangeArrowheads="1"/>
          </p:cNvSpPr>
          <p:nvPr/>
        </p:nvSpPr>
        <p:spPr bwMode="auto">
          <a:xfrm>
            <a:off x="1981200" y="3962400"/>
            <a:ext cx="1600200" cy="3762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/>
              <a:t>WebDAV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View in Google Earth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Define a network link to the kml file</a:t>
            </a:r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Specify URL to the KML document in the Oracle XDB repository</a:t>
            </a:r>
          </a:p>
        </p:txBody>
      </p:sp>
      <p:grpSp>
        <p:nvGrpSpPr>
          <p:cNvPr id="70660" name="Group 7"/>
          <p:cNvGrpSpPr>
            <a:grpSpLocks/>
          </p:cNvGrpSpPr>
          <p:nvPr/>
        </p:nvGrpSpPr>
        <p:grpSpPr bwMode="auto">
          <a:xfrm>
            <a:off x="776288" y="2997200"/>
            <a:ext cx="3097212" cy="2519363"/>
            <a:chOff x="4304928" y="2204864"/>
            <a:chExt cx="3096344" cy="2520280"/>
          </a:xfrm>
        </p:grpSpPr>
        <p:pic>
          <p:nvPicPr>
            <p:cNvPr id="70664" name="Picture 2"/>
            <p:cNvPicPr>
              <a:picLocks noChangeAspect="1" noChangeArrowheads="1"/>
            </p:cNvPicPr>
            <p:nvPr/>
          </p:nvPicPr>
          <p:blipFill>
            <a:blip r:embed="rId2"/>
            <a:srcRect l="11436" t="3041" r="65990" b="68399"/>
            <a:stretch>
              <a:fillRect/>
            </a:stretch>
          </p:blipFill>
          <p:spPr bwMode="auto">
            <a:xfrm>
              <a:off x="4304928" y="2204864"/>
              <a:ext cx="3096344" cy="244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65" name="Rectangle 5"/>
            <p:cNvSpPr>
              <a:spLocks noChangeArrowheads="1"/>
            </p:cNvSpPr>
            <p:nvPr/>
          </p:nvSpPr>
          <p:spPr bwMode="auto">
            <a:xfrm>
              <a:off x="4304928" y="2564904"/>
              <a:ext cx="1296144" cy="2088232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pPr marL="119063" indent="-119063"/>
              <a:endParaRPr lang="fr-FR"/>
            </a:p>
          </p:txBody>
        </p:sp>
        <p:sp>
          <p:nvSpPr>
            <p:cNvPr id="70666" name="Rectangle 6"/>
            <p:cNvSpPr>
              <a:spLocks noChangeArrowheads="1"/>
            </p:cNvSpPr>
            <p:nvPr/>
          </p:nvSpPr>
          <p:spPr bwMode="auto">
            <a:xfrm>
              <a:off x="5601072" y="4581128"/>
              <a:ext cx="1800200" cy="144016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pPr marL="119063" indent="-119063"/>
              <a:endParaRPr lang="fr-FR"/>
            </a:p>
          </p:txBody>
        </p:sp>
      </p:grpSp>
      <p:grpSp>
        <p:nvGrpSpPr>
          <p:cNvPr id="70661" name="Group 10"/>
          <p:cNvGrpSpPr>
            <a:grpSpLocks/>
          </p:cNvGrpSpPr>
          <p:nvPr/>
        </p:nvGrpSpPr>
        <p:grpSpPr bwMode="auto">
          <a:xfrm>
            <a:off x="4160838" y="2997200"/>
            <a:ext cx="4873625" cy="3036888"/>
            <a:chOff x="4736976" y="1124744"/>
            <a:chExt cx="3478698" cy="2291980"/>
          </a:xfrm>
        </p:grpSpPr>
        <p:pic>
          <p:nvPicPr>
            <p:cNvPr id="70662" name="Picture 8" descr="capture1.JPG"/>
            <p:cNvPicPr>
              <a:picLocks noChangeAspect="1"/>
            </p:cNvPicPr>
            <p:nvPr/>
          </p:nvPicPr>
          <p:blipFill>
            <a:blip r:embed="rId3"/>
            <a:srcRect b="54572"/>
            <a:stretch>
              <a:fillRect/>
            </a:stretch>
          </p:blipFill>
          <p:spPr bwMode="auto">
            <a:xfrm>
              <a:off x="4736976" y="1124744"/>
              <a:ext cx="3478698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3" name="Picture 9" descr="capture1.JPG"/>
            <p:cNvPicPr>
              <a:picLocks noChangeAspect="1"/>
            </p:cNvPicPr>
            <p:nvPr/>
          </p:nvPicPr>
          <p:blipFill>
            <a:blip r:embed="rId3"/>
            <a:srcRect t="85181"/>
            <a:stretch>
              <a:fillRect/>
            </a:stretch>
          </p:blipFill>
          <p:spPr bwMode="auto">
            <a:xfrm>
              <a:off x="4736976" y="2852936"/>
              <a:ext cx="3478698" cy="563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7" descr="C:\temp\capture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71438"/>
            <a:ext cx="9167812" cy="662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6688" y="4214813"/>
            <a:ext cx="3071812" cy="979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32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View in Google Earth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Convert to GML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the SDO_UTIL.TO_GML311GEOMETRY() function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04164" name="Text Box 4"/>
          <p:cNvSpPr txBox="1">
            <a:spLocks noChangeArrowheads="1"/>
          </p:cNvSpPr>
          <p:nvPr/>
        </p:nvSpPr>
        <p:spPr bwMode="auto">
          <a:xfrm>
            <a:off x="914400" y="2209800"/>
            <a:ext cx="6019800" cy="304641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select</a:t>
            </a:r>
            <a:r>
              <a:rPr lang="en-US" sz="16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sdo_util.to_gml311geometry(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sdo_util.extrude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sdo_geometry(2003, null, null,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sdo_elem_info_array (1,1003,3, 5,2003,3),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sdo_ordinate_array (2,2, 5,5, 3,3, 4,4)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sdo_number_array(0),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sdo_number_array(2),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0.05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solidFill>
                  <a:srgbClr val="FF0000"/>
                </a:solidFill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from dual;</a:t>
            </a:r>
          </a:p>
        </p:txBody>
      </p:sp>
      <p:sp>
        <p:nvSpPr>
          <p:cNvPr id="72709" name="AutoShape 6"/>
          <p:cNvSpPr>
            <a:spLocks noChangeArrowheads="1"/>
          </p:cNvSpPr>
          <p:nvPr/>
        </p:nvSpPr>
        <p:spPr bwMode="auto">
          <a:xfrm rot="5400000" flipH="1">
            <a:off x="8154987" y="3125788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2710" name="AutoShape 7"/>
          <p:cNvSpPr>
            <a:spLocks noChangeArrowheads="1"/>
          </p:cNvSpPr>
          <p:nvPr/>
        </p:nvSpPr>
        <p:spPr bwMode="auto">
          <a:xfrm rot="5400000" flipH="1">
            <a:off x="7344569" y="3617119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2711" name="AutoShape 8"/>
          <p:cNvSpPr>
            <a:spLocks noChangeArrowheads="1"/>
          </p:cNvSpPr>
          <p:nvPr/>
        </p:nvSpPr>
        <p:spPr bwMode="auto">
          <a:xfrm rot="5400000" flipH="1">
            <a:off x="8033544" y="3617119"/>
            <a:ext cx="1371600" cy="849312"/>
          </a:xfrm>
          <a:prstGeom prst="cube">
            <a:avLst>
              <a:gd name="adj" fmla="val 56792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2712" name="AutoShape 9"/>
          <p:cNvSpPr>
            <a:spLocks noChangeArrowheads="1"/>
          </p:cNvSpPr>
          <p:nvPr/>
        </p:nvSpPr>
        <p:spPr bwMode="auto">
          <a:xfrm rot="5400000" flipH="1">
            <a:off x="7545387" y="3735388"/>
            <a:ext cx="1063625" cy="1219200"/>
          </a:xfrm>
          <a:prstGeom prst="cube">
            <a:avLst>
              <a:gd name="adj" fmla="val 15097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2713" name="AutoShape 16"/>
          <p:cNvSpPr>
            <a:spLocks noChangeArrowheads="1"/>
          </p:cNvSpPr>
          <p:nvPr/>
        </p:nvSpPr>
        <p:spPr bwMode="auto">
          <a:xfrm>
            <a:off x="8589963" y="3286125"/>
            <a:ext cx="611187" cy="266700"/>
          </a:xfrm>
          <a:prstGeom prst="cube">
            <a:avLst>
              <a:gd name="adj" fmla="val 100000"/>
            </a:avLst>
          </a:prstGeom>
          <a:solidFill>
            <a:srgbClr val="80808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2714" name="AutoShape 17"/>
          <p:cNvSpPr>
            <a:spLocks noChangeArrowheads="1"/>
          </p:cNvSpPr>
          <p:nvPr/>
        </p:nvSpPr>
        <p:spPr bwMode="auto">
          <a:xfrm>
            <a:off x="7920038" y="3278188"/>
            <a:ext cx="581025" cy="266700"/>
          </a:xfrm>
          <a:prstGeom prst="cube">
            <a:avLst>
              <a:gd name="adj" fmla="val 100000"/>
            </a:avLst>
          </a:prstGeom>
          <a:solidFill>
            <a:srgbClr val="80808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2715" name="AutoShape 19"/>
          <p:cNvSpPr>
            <a:spLocks noChangeArrowheads="1"/>
          </p:cNvSpPr>
          <p:nvPr/>
        </p:nvSpPr>
        <p:spPr bwMode="auto">
          <a:xfrm rot="5400000" flipH="1">
            <a:off x="8229600" y="3657600"/>
            <a:ext cx="1522413" cy="608013"/>
          </a:xfrm>
          <a:prstGeom prst="cube">
            <a:avLst>
              <a:gd name="adj" fmla="val 100000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Raw GML output</a:t>
            </a:r>
          </a:p>
        </p:txBody>
      </p:sp>
      <p:sp>
        <p:nvSpPr>
          <p:cNvPr id="612356" name="Text Box 4"/>
          <p:cNvSpPr txBox="1">
            <a:spLocks noChangeArrowheads="1"/>
          </p:cNvSpPr>
          <p:nvPr/>
        </p:nvSpPr>
        <p:spPr bwMode="auto">
          <a:xfrm>
            <a:off x="457200" y="1350963"/>
            <a:ext cx="9220200" cy="466883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&lt;gml:CompositeSolid srsName="SDO:" xmlns:gml="http://www.opengis.net/gml"&gt;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&lt;gml:solidMember&gt;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&lt;gml:Solid&gt;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&lt;gml:exterior&gt;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&lt;gml:CompositeSurface&gt;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&lt;gml:surfaceMember&gt;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&lt;gml:Polygon&gt;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&lt;gml:exterior&gt;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&lt;gml:LinearRing&gt;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 &lt;gml:posList srsDimension="3"&gt;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   4.0 2.0 0.0 ... 4.0 2.0 0.0 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 &lt;/gml:posList&gt;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&lt;/gml:LinearRing&gt;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&lt;/gml:exterior&gt;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&lt;/gml:Polygon&gt;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&lt;/gml:surfaceMember&gt;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&lt;gml:surfaceMember&gt;&lt;gml:Polygon&gt; ... &lt;/gml:Polygon&gt;&lt;/gml:surfaceMember&gt;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...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&lt;gml:surfaceMember&gt;&lt;gml:Polygon&gt; ... &lt;/gml:Polygon&gt;&lt;/gml:surfaceMember&gt;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&lt;/gml:CompositeSurface&gt;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&lt;/gml:exterior&gt;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&lt;/gml:Solid&gt;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&lt;/gml:solidMember&gt;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&lt;gml:solidMember&gt;&lt;gml:Solid&gt; ... &lt;/gml:Solid&gt;&lt;/gml:solidMember&gt;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&lt;/gml:CompositeSolid&gt;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Convert to CityGML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the XML facilities of the Oracle database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Then publish to XDB repository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648196" name="Text Box 4"/>
          <p:cNvSpPr txBox="1">
            <a:spLocks noChangeArrowheads="1"/>
          </p:cNvSpPr>
          <p:nvPr/>
        </p:nvSpPr>
        <p:spPr bwMode="auto">
          <a:xfrm>
            <a:off x="381000" y="2498725"/>
            <a:ext cx="8763000" cy="3573463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SELECT xmlelement(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"CityModel",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xmlattributes(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'http://www.citygml.org/citygml/1/0/0' as "xmlns",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'http://www.opengis.net/gml' as "xmlns:gml",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'http://www.w3.org/1999/xlink' as "xmlns:xlink",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'http://www.w3.org/2001/XMLSchema-instance' as "xmlns:xsi“,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'http://www.citygml.org/citygml/1/0/0/CityGML.xsd' as "xsi:schemaLocation"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xmlagg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xmlelement ("cityObjectMember",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xmlelement("GenericCityObject",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xmltype ( sdo_util.to_gml311geometry(geom) ) as "lod1Geometry"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as CityGML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FROM buildings_ext;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3D Coordinate Systems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>
                <a:ea typeface="ＭＳ Ｐゴシック" pitchFamily="-111" charset="-128"/>
                <a:cs typeface="ＭＳ Ｐゴシック" pitchFamily="-111" charset="-128"/>
              </a:rPr>
              <a:t>There are two kinds of 3D systems:</a:t>
            </a:r>
          </a:p>
          <a:p>
            <a:pPr eaLnBrk="1" hangingPunct="1"/>
            <a:endParaRPr lang="en-US" sz="2000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r>
              <a:rPr lang="en-US" sz="2000" dirty="0">
                <a:ea typeface="ＭＳ Ｐゴシック" pitchFamily="-111" charset="-128"/>
                <a:cs typeface="ＭＳ Ｐゴシック" pitchFamily="-111" charset="-128"/>
              </a:rPr>
              <a:t>Geographic 3D </a:t>
            </a:r>
          </a:p>
          <a:p>
            <a:pPr lvl="1" eaLnBrk="1" hangingPunct="1"/>
            <a:r>
              <a:rPr lang="en-US" sz="1800" dirty="0"/>
              <a:t>Based on longitude and latitude, plus ellipsoidal height</a:t>
            </a:r>
          </a:p>
          <a:p>
            <a:pPr lvl="1" eaLnBrk="1" hangingPunct="1"/>
            <a:r>
              <a:rPr lang="en-US" sz="1800" dirty="0"/>
              <a:t>The ellipsoidal height is the height relative to a reference ellipsoid, which is an approximation of the real Earth </a:t>
            </a:r>
          </a:p>
          <a:p>
            <a:pPr lvl="1" eaLnBrk="1" hangingPunct="1"/>
            <a:r>
              <a:rPr lang="en-US" sz="1800" dirty="0"/>
              <a:t>Example: </a:t>
            </a:r>
            <a:r>
              <a:rPr lang="en-US" sz="1800" i="1" dirty="0"/>
              <a:t>SRID 4327 (Longitude/Latitude WGS84 3D)</a:t>
            </a:r>
          </a:p>
          <a:p>
            <a:pPr eaLnBrk="1" hangingPunct="1"/>
            <a:r>
              <a:rPr lang="en-US" sz="2000" smtClean="0">
                <a:ea typeface="ＭＳ Ｐゴシック" pitchFamily="-111" charset="-128"/>
                <a:cs typeface="ＭＳ Ｐゴシック" pitchFamily="-111" charset="-128"/>
              </a:rPr>
              <a:t>Compound </a:t>
            </a:r>
            <a:r>
              <a:rPr lang="en-US" sz="2000" dirty="0">
                <a:ea typeface="ＭＳ Ｐゴシック" pitchFamily="-111" charset="-128"/>
                <a:cs typeface="ＭＳ Ｐゴシック" pitchFamily="-111" charset="-128"/>
              </a:rPr>
              <a:t>Systems</a:t>
            </a:r>
          </a:p>
          <a:p>
            <a:pPr lvl="1" eaLnBrk="1" hangingPunct="1"/>
            <a:r>
              <a:rPr lang="en-US" sz="1800" dirty="0"/>
              <a:t>Based on a geographic or projected two-dimensional system, plus gravity-related height</a:t>
            </a:r>
          </a:p>
          <a:p>
            <a:pPr lvl="1" eaLnBrk="1" hangingPunct="1"/>
            <a:r>
              <a:rPr lang="en-US" sz="1800" dirty="0"/>
              <a:t>Example:  </a:t>
            </a:r>
            <a:r>
              <a:rPr lang="en-US" sz="1800" i="1" dirty="0"/>
              <a:t>SRID 7405 (OSGB36 / British National Grid + ODN)</a:t>
            </a:r>
          </a:p>
          <a:p>
            <a:pPr lvl="1" eaLnBrk="1" hangingPunct="1"/>
            <a:r>
              <a:rPr lang="en-US" sz="1800" dirty="0"/>
              <a:t>Combines SRID 27700 (horizontal 2D projection) and SRID 5701 (vertical component)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Publish GML in the XDB Repository</a:t>
            </a:r>
          </a:p>
        </p:txBody>
      </p:sp>
      <p:sp>
        <p:nvSpPr>
          <p:cNvPr id="651268" name="Text Box 4"/>
          <p:cNvSpPr txBox="1">
            <a:spLocks noChangeArrowheads="1"/>
          </p:cNvSpPr>
          <p:nvPr/>
        </p:nvSpPr>
        <p:spPr bwMode="auto">
          <a:xfrm>
            <a:off x="381000" y="1143000"/>
            <a:ext cx="8763000" cy="466883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declare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result boolean;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gmldoc xmltype;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begin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SELECT xmlelement( "CityModel",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xmlattributes(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'http://www.citygml.org/citygml/1/0/0' as "xmlns",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'http://www.opengis.net/gml' as "xmlns:gml",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'http://www.w3.org/1999/xlink' as "xmlns:xlink",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'http://www.w3.org/2001/XMLSchema-instance' as "xmlns:xsi",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'http://www.citygml.org/citygml/1/0/0/CityGML.xsd' as "xsi:schemaLocation"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),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xmlagg (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xmlelement ("cityObjectMember",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xmlelement("GenericCityObject",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  xmltype ( sdo_util.to_gml311geometry(geom) ) as "lod1Geometry"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       )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INTO gmldoc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FROM buildings_ext;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  result := dbms_xdb.createResource ('/public/Buildings/buildings_ext.xml', gmldoc);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end;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2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/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6" descr="C:\Documents and Settings\agodfrin\My Documents\capture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5638800" cy="377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5" descr="C:\Documents and Settings\agodfrin\My Documents\capture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0525" y="936625"/>
            <a:ext cx="5705475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Access the XML files </a:t>
            </a:r>
          </a:p>
        </p:txBody>
      </p:sp>
      <p:pic>
        <p:nvPicPr>
          <p:cNvPr id="76805" name="Picture 4" descr="C:\Documents and Settings\agodfrin\My Documents\capture1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2386013"/>
            <a:ext cx="570547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Text Box 8"/>
          <p:cNvSpPr txBox="1">
            <a:spLocks noChangeArrowheads="1"/>
          </p:cNvSpPr>
          <p:nvPr/>
        </p:nvSpPr>
        <p:spPr bwMode="auto">
          <a:xfrm>
            <a:off x="7772400" y="762000"/>
            <a:ext cx="1600200" cy="3762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/>
              <a:t>FTP</a:t>
            </a:r>
          </a:p>
        </p:txBody>
      </p:sp>
      <p:sp>
        <p:nvSpPr>
          <p:cNvPr id="76807" name="Text Box 9"/>
          <p:cNvSpPr txBox="1">
            <a:spLocks noChangeArrowheads="1"/>
          </p:cNvSpPr>
          <p:nvPr/>
        </p:nvSpPr>
        <p:spPr bwMode="auto">
          <a:xfrm>
            <a:off x="8153400" y="4495800"/>
            <a:ext cx="1600200" cy="3762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/>
              <a:t>HTTP</a:t>
            </a:r>
          </a:p>
        </p:txBody>
      </p:sp>
      <p:sp>
        <p:nvSpPr>
          <p:cNvPr id="76808" name="Text Box 10"/>
          <p:cNvSpPr txBox="1">
            <a:spLocks noChangeArrowheads="1"/>
          </p:cNvSpPr>
          <p:nvPr/>
        </p:nvSpPr>
        <p:spPr bwMode="auto">
          <a:xfrm>
            <a:off x="1981200" y="3962400"/>
            <a:ext cx="1600200" cy="3762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/>
              <a:t>WebDAV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/>
              <a:t>Loading 3D data</a:t>
            </a:r>
          </a:p>
        </p:txBody>
      </p:sp>
      <p:pic>
        <p:nvPicPr>
          <p:cNvPr id="77828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Picture 5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Loading CityGML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the Java example program CGMLToSDO.java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Provided in $ORACLE_HOME/md/demo/CityGML/examples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Parses a CityGML file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Loads the objects into a table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81000" y="3786188"/>
            <a:ext cx="8763000" cy="206216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set CLASSPATH=.;%ORACLE_HOME%/jdbc/lib/ojdbc5.jar; %ORACLE_HOME%/lib/xmlparserv2.jar;%ORACLE_HOME%/md/jlib/sdoapi.jar;%ORACLE_HOME%/md/jlib/sdoutl.jar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endParaRPr lang="en-US" sz="1600" b="0">
              <a:latin typeface="Lucida Console" pitchFamily="-103" charset="0"/>
              <a:ea typeface="Times New Roman" pitchFamily="-103" charset="0"/>
              <a:cs typeface="Times New Roman" pitchFamily="-103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latin typeface="Lucida Console" pitchFamily="-103" charset="0"/>
                <a:ea typeface="Times New Roman" pitchFamily="-103" charset="0"/>
                <a:cs typeface="Times New Roman" pitchFamily="-103" charset="0"/>
              </a:rPr>
              <a:t>java SdoLoadCityGML -host 127.0.0.1 -port 1521 -sid orcl111 -user scott -password tiger -file CityGML_British_Ordnance_Survey.xml -table buildings -geomcol geom -featurecol feature -idcol building_id -srid 7405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5" descr="D:\Courses\Spatial11g-Workshop\ppt\lod3.bmp"/>
          <p:cNvPicPr>
            <a:picLocks noChangeAspect="1" noChangeArrowheads="1"/>
          </p:cNvPicPr>
          <p:nvPr/>
        </p:nvPicPr>
        <p:blipFill>
          <a:blip r:embed="rId2"/>
          <a:srcRect l="1715" t="2856" r="7367" b="2856"/>
          <a:stretch>
            <a:fillRect/>
          </a:stretch>
        </p:blipFill>
        <p:spPr bwMode="auto">
          <a:xfrm>
            <a:off x="5068888" y="1295400"/>
            <a:ext cx="2260600" cy="140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Content Placeholder 12"/>
          <p:cNvSpPr>
            <a:spLocks noGrp="1"/>
          </p:cNvSpPr>
          <p:nvPr>
            <p:ph idx="1"/>
          </p:nvPr>
        </p:nvSpPr>
        <p:spPr>
          <a:xfrm>
            <a:off x="660400" y="3979863"/>
            <a:ext cx="6021388" cy="1752600"/>
          </a:xfrm>
        </p:spPr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Structures at multiple levels of detail</a:t>
            </a:r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Textures and facades</a:t>
            </a:r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Orthophotos</a:t>
            </a:r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Versioning</a:t>
            </a:r>
          </a:p>
        </p:txBody>
      </p:sp>
      <p:sp>
        <p:nvSpPr>
          <p:cNvPr id="809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Data Models for City Landscapes</a:t>
            </a:r>
          </a:p>
        </p:txBody>
      </p:sp>
      <p:pic>
        <p:nvPicPr>
          <p:cNvPr id="80901" name="Picture 3" descr="D:\Courses\Spatial11g-Workshop\ppt\lod1.bmp"/>
          <p:cNvPicPr>
            <a:picLocks noChangeAspect="1" noChangeArrowheads="1"/>
          </p:cNvPicPr>
          <p:nvPr/>
        </p:nvPicPr>
        <p:blipFill>
          <a:blip r:embed="rId3"/>
          <a:srcRect l="1848" t="2855" r="5763" b="2917"/>
          <a:stretch>
            <a:fillRect/>
          </a:stretch>
        </p:blipFill>
        <p:spPr bwMode="auto">
          <a:xfrm>
            <a:off x="403225" y="1268413"/>
            <a:ext cx="2173288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2" name="Picture 4" descr="D:\Courses\Spatial11g-Workshop\ppt\lod2.bmp"/>
          <p:cNvPicPr>
            <a:picLocks noChangeAspect="1" noChangeArrowheads="1"/>
          </p:cNvPicPr>
          <p:nvPr/>
        </p:nvPicPr>
        <p:blipFill>
          <a:blip r:embed="rId4"/>
          <a:srcRect l="1755" t="7587" r="8772" b="2888"/>
          <a:stretch>
            <a:fillRect/>
          </a:stretch>
        </p:blipFill>
        <p:spPr bwMode="auto">
          <a:xfrm>
            <a:off x="2663825" y="1355725"/>
            <a:ext cx="2217738" cy="1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3" name="Picture 6" descr="D:\Courses\Spatial11g-Workshop\ppt\lod4.bmp"/>
          <p:cNvPicPr>
            <a:picLocks noChangeAspect="1" noChangeArrowheads="1"/>
          </p:cNvPicPr>
          <p:nvPr/>
        </p:nvPicPr>
        <p:blipFill>
          <a:blip r:embed="rId5"/>
          <a:srcRect l="3346" t="5017" r="5376" b="4681"/>
          <a:stretch>
            <a:fillRect/>
          </a:stretch>
        </p:blipFill>
        <p:spPr bwMode="auto">
          <a:xfrm>
            <a:off x="7400925" y="1293813"/>
            <a:ext cx="2347913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4" name="TextBox 9"/>
          <p:cNvSpPr txBox="1">
            <a:spLocks noChangeArrowheads="1"/>
          </p:cNvSpPr>
          <p:nvPr/>
        </p:nvSpPr>
        <p:spPr bwMode="auto">
          <a:xfrm>
            <a:off x="631825" y="2797175"/>
            <a:ext cx="1728788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/>
              <a:t>LOD1 Building</a:t>
            </a:r>
          </a:p>
          <a:p>
            <a:r>
              <a:rPr lang="en-US" sz="1200" b="0"/>
              <a:t>Blocks without roof structures</a:t>
            </a:r>
          </a:p>
        </p:txBody>
      </p:sp>
      <p:sp>
        <p:nvSpPr>
          <p:cNvPr id="80905" name="TextBox 10"/>
          <p:cNvSpPr txBox="1">
            <a:spLocks noChangeArrowheads="1"/>
          </p:cNvSpPr>
          <p:nvPr/>
        </p:nvSpPr>
        <p:spPr bwMode="auto">
          <a:xfrm>
            <a:off x="2792413" y="2797175"/>
            <a:ext cx="201612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/>
              <a:t>LOD2 Building</a:t>
            </a:r>
          </a:p>
          <a:p>
            <a:r>
              <a:rPr lang="en-US" sz="1200" b="0"/>
              <a:t>Full roof structures, possibly with textures</a:t>
            </a:r>
          </a:p>
        </p:txBody>
      </p:sp>
      <p:sp>
        <p:nvSpPr>
          <p:cNvPr id="80906" name="TextBox 11"/>
          <p:cNvSpPr txBox="1">
            <a:spLocks noChangeArrowheads="1"/>
          </p:cNvSpPr>
          <p:nvPr/>
        </p:nvSpPr>
        <p:spPr bwMode="auto">
          <a:xfrm>
            <a:off x="5407025" y="2797175"/>
            <a:ext cx="1778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/>
              <a:t>LOD3 Building</a:t>
            </a:r>
          </a:p>
          <a:p>
            <a:r>
              <a:rPr lang="en-US" sz="1200" b="0"/>
              <a:t>Detailed architecture</a:t>
            </a:r>
            <a:endParaRPr lang="en-US" sz="1200"/>
          </a:p>
        </p:txBody>
      </p:sp>
      <p:sp>
        <p:nvSpPr>
          <p:cNvPr id="80907" name="TextBox 12"/>
          <p:cNvSpPr txBox="1">
            <a:spLocks noChangeArrowheads="1"/>
          </p:cNvSpPr>
          <p:nvPr/>
        </p:nvSpPr>
        <p:spPr bwMode="auto">
          <a:xfrm>
            <a:off x="7854950" y="2797175"/>
            <a:ext cx="15621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/>
              <a:t>LOD4 Building</a:t>
            </a:r>
          </a:p>
          <a:p>
            <a:r>
              <a:rPr lang="en-US" sz="1200" b="0"/>
              <a:t>Interior structures</a:t>
            </a:r>
          </a:p>
        </p:txBody>
      </p:sp>
      <p:sp>
        <p:nvSpPr>
          <p:cNvPr id="80908" name="Content Placeholder 12"/>
          <p:cNvSpPr txBox="1">
            <a:spLocks/>
          </p:cNvSpPr>
          <p:nvPr/>
        </p:nvSpPr>
        <p:spPr bwMode="auto">
          <a:xfrm>
            <a:off x="3944938" y="5661025"/>
            <a:ext cx="23034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342900" indent="-342900" algn="l">
              <a:spcBef>
                <a:spcPct val="20000"/>
              </a:spcBef>
              <a:buClr>
                <a:srgbClr val="FF0000"/>
              </a:buClr>
            </a:pPr>
            <a:r>
              <a:rPr lang="fr-FR" sz="1400">
                <a:hlinkClick r:id="rId6"/>
              </a:rPr>
              <a:t>http://www.3dcitydb.net/</a:t>
            </a:r>
            <a:endParaRPr lang="fr-FR" sz="1400"/>
          </a:p>
          <a:p>
            <a:pPr marL="342900" indent="-342900" algn="l">
              <a:spcBef>
                <a:spcPct val="20000"/>
              </a:spcBef>
              <a:buClr>
                <a:srgbClr val="FF0000"/>
              </a:buClr>
            </a:pPr>
            <a:endParaRPr lang="fr-FR" sz="1400" b="0"/>
          </a:p>
        </p:txBody>
      </p:sp>
      <p:pic>
        <p:nvPicPr>
          <p:cNvPr id="80909" name="Picture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86213" y="4941888"/>
            <a:ext cx="21907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10" name="TextBox 29"/>
          <p:cNvSpPr txBox="1">
            <a:spLocks noChangeArrowheads="1"/>
          </p:cNvSpPr>
          <p:nvPr/>
        </p:nvSpPr>
        <p:spPr bwMode="auto">
          <a:xfrm>
            <a:off x="488950" y="6524625"/>
            <a:ext cx="84963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/>
              <a:t>Illustrations courtesy of Technical University Berlin -  Institute for Geodesy and Geoinformation Science </a:t>
            </a:r>
          </a:p>
        </p:txBody>
      </p:sp>
      <p:pic>
        <p:nvPicPr>
          <p:cNvPr id="80911" name="Picture 29" descr="C:\Temp\c.bmp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92638" y="4508500"/>
            <a:ext cx="17240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2" name="Picture 4" descr="C:\Temp\f.bmp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65888" y="3429000"/>
            <a:ext cx="3125787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 bwMode="auto">
          <a:xfrm>
            <a:off x="4953000" y="1700213"/>
            <a:ext cx="4537075" cy="25923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marL="119063" indent="-119063">
              <a:defRPr/>
            </a:pPr>
            <a:endParaRPr lang="en-US">
              <a:latin typeface="Arial" pitchFamily="-103" charset="0"/>
              <a:ea typeface="Times New Roman" pitchFamily="-103" charset="0"/>
              <a:cs typeface="Times New Roman" pitchFamily="-103" charset="0"/>
            </a:endParaRPr>
          </a:p>
        </p:txBody>
      </p:sp>
      <p:sp>
        <p:nvSpPr>
          <p:cNvPr id="8192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Semantic City Models</a:t>
            </a:r>
          </a:p>
        </p:txBody>
      </p:sp>
      <p:sp>
        <p:nvSpPr>
          <p:cNvPr id="81924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>
                <a:ea typeface="ＭＳ Ｐゴシック" pitchFamily="-111" charset="-128"/>
                <a:cs typeface="ＭＳ Ｐゴシック" pitchFamily="-111" charset="-128"/>
              </a:rPr>
              <a:t>Geometries</a:t>
            </a:r>
          </a:p>
          <a:p>
            <a:pPr lvl="1"/>
            <a:r>
              <a:rPr lang="en-US"/>
              <a:t>Shape, location, topology</a:t>
            </a:r>
          </a:p>
          <a:p>
            <a:pPr lvl="1"/>
            <a:r>
              <a:rPr lang="en-US"/>
              <a:t>3D structures (solids, faces, …)</a:t>
            </a:r>
          </a:p>
          <a:p>
            <a:r>
              <a:rPr lang="en-US" b="1">
                <a:ea typeface="ＭＳ Ｐゴシック" pitchFamily="-111" charset="-128"/>
                <a:cs typeface="ＭＳ Ｐゴシック" pitchFamily="-111" charset="-128"/>
              </a:rPr>
              <a:t>Appearance</a:t>
            </a:r>
          </a:p>
          <a:p>
            <a:pPr lvl="1"/>
            <a:r>
              <a:rPr lang="en-US"/>
              <a:t>Textures, levels of detail</a:t>
            </a:r>
          </a:p>
          <a:p>
            <a:r>
              <a:rPr lang="en-US" b="1">
                <a:ea typeface="ＭＳ Ｐゴシック" pitchFamily="-111" charset="-128"/>
                <a:cs typeface="ＭＳ Ｐゴシック" pitchFamily="-111" charset="-128"/>
              </a:rPr>
              <a:t>Semantics</a:t>
            </a:r>
          </a:p>
          <a:p>
            <a:pPr lvl="1"/>
            <a:r>
              <a:rPr lang="en-US"/>
              <a:t>Meaning and function of the objects</a:t>
            </a:r>
          </a:p>
          <a:p>
            <a:pPr lvl="1"/>
            <a:r>
              <a:rPr lang="en-US"/>
              <a:t>Also part or objects</a:t>
            </a:r>
          </a:p>
        </p:txBody>
      </p:sp>
      <p:sp>
        <p:nvSpPr>
          <p:cNvPr id="81925" name="Content Placeholder 11"/>
          <p:cNvSpPr>
            <a:spLocks noGrp="1"/>
          </p:cNvSpPr>
          <p:nvPr>
            <p:ph sz="half" idx="2"/>
          </p:nvPr>
        </p:nvSpPr>
        <p:spPr>
          <a:xfrm>
            <a:off x="5194300" y="1989138"/>
            <a:ext cx="4006850" cy="2232025"/>
          </a:xfrm>
        </p:spPr>
        <p:txBody>
          <a:bodyPr/>
          <a:lstStyle/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Queries combine geometry and semantics</a:t>
            </a:r>
          </a:p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Thematic display considering semantics</a:t>
            </a:r>
          </a:p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Multi-criteria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776288" y="981075"/>
            <a:ext cx="8137525" cy="4794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2800"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More than just visualization of reality</a:t>
            </a:r>
          </a:p>
        </p:txBody>
      </p:sp>
      <p:pic>
        <p:nvPicPr>
          <p:cNvPr id="819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8150" y="4724400"/>
            <a:ext cx="1958975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8" name="TextBox 14"/>
          <p:cNvSpPr txBox="1">
            <a:spLocks noChangeArrowheads="1"/>
          </p:cNvSpPr>
          <p:nvPr/>
        </p:nvSpPr>
        <p:spPr bwMode="auto">
          <a:xfrm>
            <a:off x="488950" y="6524625"/>
            <a:ext cx="84963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/>
              <a:t>Illustrations courtesy of Technical University Berlin -  Institute for Geodesy and Geoinformation Science </a:t>
            </a:r>
          </a:p>
        </p:txBody>
      </p:sp>
      <p:pic>
        <p:nvPicPr>
          <p:cNvPr id="81929" name="Picture 28" descr="C:\Temp\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8738" y="4724400"/>
            <a:ext cx="1306512" cy="136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/>
              <a:t>Querying 3D Data</a:t>
            </a:r>
          </a:p>
        </p:txBody>
      </p:sp>
      <p:pic>
        <p:nvPicPr>
          <p:cNvPr id="82948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5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Populate 3D metadata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490538" y="1484313"/>
            <a:ext cx="8951912" cy="3925887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SQL&gt; INSERT INTO USER_SDO_GEOM_METADATA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2&gt;  (TABLE_NAME, COLUMN_NAME, DIMINFO, SRID)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3&gt;  VALUES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4&gt;   'BUILDINGS',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5&gt;   'GEOM',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6&gt;   SDO_DIM_ARRAY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7&gt;     SDO_DIM_ELEMENT ('Easting',   0, 1000000, 0.05),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8&gt;     SDO_DIM_ELEMENT ('Northing',  0, 1000000, 0.05),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9&gt;     </a:t>
            </a:r>
            <a:r>
              <a:rPr lang="en-US" sz="1800">
                <a:solidFill>
                  <a:schemeClr val="accent1"/>
                </a:solidFill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SDO_DIM_ELEMENT ('Elevation', 0, 1000, 0.05)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10&gt;   ),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11&gt;   27700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12&gt;  );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Creating a 3D index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Must specify explicitly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If not specified, you get a 2D index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lvl="1" eaLnBrk="1" hangingPunct="1"/>
            <a:r>
              <a:rPr lang="en-US"/>
              <a:t>The metadata must still be 3D!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490538" y="2209800"/>
            <a:ext cx="8951912" cy="973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SQL&gt; CREATE INDEX buildings_sx ON buildings (geom)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2&gt;   INDEXTYPE IS MDSYS.SPATIAL_INDEX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3&gt;   </a:t>
            </a:r>
            <a:r>
              <a:rPr lang="en-US" sz="1800">
                <a:solidFill>
                  <a:schemeClr val="accent1"/>
                </a:solidFill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PARAMETERS ('sdo_indx_dims=3');</a:t>
            </a: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490538" y="3871913"/>
            <a:ext cx="8951912" cy="639762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SQL&gt; CREATE INDEX buildings_sx ON buildings (geom)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2&gt;   INDEXTYPE IS MDSYS.SPATIAL_INDEX;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Some 3D queries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Find the building interacting with a 3D point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490538" y="2625725"/>
            <a:ext cx="8958262" cy="32781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SELECT building_id, (height - ground_height) height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FROM   buildings_ext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WHERE  SDO_ANYINTERACT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       geom,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       </a:t>
            </a:r>
            <a:r>
              <a:rPr lang="en-US" sz="1800">
                <a:solidFill>
                  <a:schemeClr val="accent1"/>
                </a:solidFill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SDO_GEOMETRY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chemeClr val="accent1"/>
                </a:solidFill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         3001, 7405,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chemeClr val="accent1"/>
                </a:solidFill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           SDO_POINT_TYPE (442249, 111480, 8),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chemeClr val="accent1"/>
                </a:solidFill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         NULL,NULL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chemeClr val="accent1"/>
                </a:solidFill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       )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  <a:ea typeface="Courier New" pitchFamily="-111" charset="0"/>
                <a:cs typeface="Courier New" pitchFamily="-111" charset="0"/>
              </a:rPr>
              <a:t>       ) = 'TRUE';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Vertical Systems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Gravity-related height : the height as influenced by the Earth's gravitational force, where the base height (zero) is an equipotential surface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height of any point is an approximation of its distance above or below "sea level“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Example: </a:t>
            </a:r>
            <a:r>
              <a:rPr lang="en-US" i="1">
                <a:ea typeface="ＭＳ Ｐゴシック" pitchFamily="-111" charset="-128"/>
                <a:cs typeface="ＭＳ Ｐゴシック" pitchFamily="-111" charset="-128"/>
              </a:rPr>
              <a:t>SRID 5701 (Ordnance Datum Newlyn)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Based on Mean Sea Level at Newlyn (Cornwall) between 1915 and 1921.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Some 3D queries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Find the building interacting with a 3D point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Point is in WGS84 (GPS) coordinates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490538" y="2625725"/>
            <a:ext cx="8958262" cy="32781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SELECT building_id, (height - ground_height) height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FROM   buildings_ext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WHERE  SDO_ANYINTERACT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         geom,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         </a:t>
            </a:r>
            <a:r>
              <a:rPr lang="en-US" sz="1800">
                <a:solidFill>
                  <a:schemeClr val="accent1"/>
                </a:solidFill>
                <a:latin typeface="Courier New" pitchFamily="-111" charset="0"/>
              </a:rPr>
              <a:t>SDO_GEOMETRY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chemeClr val="accent1"/>
                </a:solidFill>
                <a:latin typeface="Courier New" pitchFamily="-111" charset="0"/>
              </a:rPr>
              <a:t>           3001, 4327,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chemeClr val="accent1"/>
                </a:solidFill>
                <a:latin typeface="Courier New" pitchFamily="-111" charset="0"/>
              </a:rPr>
              <a:t>             SDO_POINT_TYPE (-1.400562, 50.9012567, 55.0693992),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chemeClr val="accent1"/>
                </a:solidFill>
                <a:latin typeface="Courier New" pitchFamily="-111" charset="0"/>
              </a:rPr>
              <a:t>           NULL,NULL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chemeClr val="accent1"/>
                </a:solidFill>
                <a:latin typeface="Courier New" pitchFamily="-111" charset="0"/>
              </a:rPr>
              <a:t>         )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       ) = 'TRUE';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Some 3D queries</a:t>
            </a:r>
          </a:p>
        </p:txBody>
      </p:sp>
      <p:sp>
        <p:nvSpPr>
          <p:cNvPr id="890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Find all buildings less than 50 meters from one specific building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89092" name="Rectangle 1028"/>
          <p:cNvSpPr>
            <a:spLocks noChangeArrowheads="1"/>
          </p:cNvSpPr>
          <p:nvPr/>
        </p:nvSpPr>
        <p:spPr bwMode="auto">
          <a:xfrm>
            <a:off x="490538" y="2439988"/>
            <a:ext cx="8958262" cy="3632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SELECT b1.building_id,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       SDO_GEOM.SDO_DISTANCE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         b1.geom, b2.geom, 0.05) distance,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       (b1.height - b1.ground_height) height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FROM   buildings_ext b1,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       buildings_ext b2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WHERE  </a:t>
            </a:r>
            <a:r>
              <a:rPr lang="en-US" sz="1800">
                <a:solidFill>
                  <a:srgbClr val="FF0000"/>
                </a:solidFill>
                <a:latin typeface="Courier New" pitchFamily="-111" charset="0"/>
              </a:rPr>
              <a:t>SDO_WITHIN_DISTANCE (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rgbClr val="FF0000"/>
                </a:solidFill>
                <a:latin typeface="Courier New" pitchFamily="-111" charset="0"/>
              </a:rPr>
              <a:t>         b1.geom, b2.geom, 'distance=50 unit=m'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rgbClr val="FF0000"/>
                </a:solidFill>
                <a:latin typeface="Courier New" pitchFamily="-111" charset="0"/>
              </a:rPr>
              <a:t>       ) = 'TRUE'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AND    b2.building_id = 42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ORDER BY distance;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Some 3D queries</a:t>
            </a:r>
          </a:p>
        </p:txBody>
      </p:sp>
      <p:sp>
        <p:nvSpPr>
          <p:cNvPr id="90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Get the building closest to one selected building, and that is over 2 meters taller</a:t>
            </a:r>
          </a:p>
        </p:txBody>
      </p:sp>
      <p:sp>
        <p:nvSpPr>
          <p:cNvPr id="90116" name="Rectangle 1028"/>
          <p:cNvSpPr>
            <a:spLocks noChangeArrowheads="1"/>
          </p:cNvSpPr>
          <p:nvPr/>
        </p:nvSpPr>
        <p:spPr bwMode="auto">
          <a:xfrm>
            <a:off x="490538" y="2840038"/>
            <a:ext cx="8958262" cy="2946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SELECT b1.building_id,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       (b1.height - b1.ground_height) height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FROM   buildings_ext b1,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       buildings_ext b2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WHERE  </a:t>
            </a:r>
            <a:r>
              <a:rPr lang="en-US" sz="1800">
                <a:solidFill>
                  <a:srgbClr val="FF0000"/>
                </a:solidFill>
                <a:latin typeface="Courier New" pitchFamily="-111" charset="0"/>
              </a:rPr>
              <a:t>SDO_NN (b1.geom, b2.geom) = 'TRUE'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AND    b2.building_id = 42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AND    </a:t>
            </a:r>
            <a:r>
              <a:rPr lang="en-US" sz="1800">
                <a:solidFill>
                  <a:srgbClr val="FF0000"/>
                </a:solidFill>
                <a:latin typeface="Courier New" pitchFamily="-111" charset="0"/>
              </a:rPr>
              <a:t>(b1.height-b1.ground_height) –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solidFill>
                  <a:srgbClr val="FF0000"/>
                </a:solidFill>
                <a:latin typeface="Courier New" pitchFamily="-111" charset="0"/>
              </a:rPr>
              <a:t>       (b2.height-b2.ground_height) &gt; 2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800">
                <a:latin typeface="Courier New" pitchFamily="-111" charset="0"/>
              </a:rPr>
              <a:t>AND    ROWNUM &lt;= 1;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Combining 2D and 3D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Query 3D data using a 2D window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Example:</a:t>
            </a:r>
          </a:p>
          <a:p>
            <a:pPr lvl="1" eaLnBrk="1" hangingPunct="1"/>
            <a:r>
              <a:rPr lang="en-US" i="1"/>
              <a:t>Find all (3D) pipeline sections that cross a (2D) land parcel</a:t>
            </a:r>
          </a:p>
          <a:p>
            <a:pPr eaLnBrk="1" hangingPunct="1"/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Query 2D data using a 3D window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Example:</a:t>
            </a:r>
          </a:p>
          <a:p>
            <a:pPr lvl="1" eaLnBrk="1" hangingPunct="1"/>
            <a:r>
              <a:rPr lang="en-US" i="1"/>
              <a:t>Find all (2D) land parcels on the path of a (3D) pipeline section</a:t>
            </a:r>
          </a:p>
          <a:p>
            <a:pPr lvl="1" eaLnBrk="1" hangingPunct="1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Combining 2D and 3D </a:t>
            </a:r>
            <a:br>
              <a:rPr lang="en-US">
                <a:ea typeface="ＭＳ Ｐゴシック" pitchFamily="-111" charset="-128"/>
                <a:cs typeface="ＭＳ Ｐゴシック" pitchFamily="-111" charset="-128"/>
              </a:rPr>
            </a:br>
            <a:r>
              <a:rPr lang="en-US" sz="2800" i="1">
                <a:ea typeface="ＭＳ Ｐゴシック" pitchFamily="-111" charset="-128"/>
                <a:cs typeface="ＭＳ Ｐゴシック" pitchFamily="-111" charset="-128"/>
              </a:rPr>
              <a:t>Summary of Capabilities</a:t>
            </a:r>
          </a:p>
        </p:txBody>
      </p:sp>
      <p:graphicFrame>
        <p:nvGraphicFramePr>
          <p:cNvPr id="664753" name="Group 177"/>
          <p:cNvGraphicFramePr>
            <a:graphicFrameLocks noGrp="1"/>
          </p:cNvGraphicFramePr>
          <p:nvPr>
            <p:ph type="tbl" idx="1"/>
          </p:nvPr>
        </p:nvGraphicFramePr>
        <p:xfrm>
          <a:off x="762000" y="2049463"/>
          <a:ext cx="8686800" cy="2891155"/>
        </p:xfrm>
        <a:graphic>
          <a:graphicData uri="http://schemas.openxmlformats.org/drawingml/2006/table">
            <a:tbl>
              <a:tblPr/>
              <a:tblGrid>
                <a:gridCol w="811213"/>
                <a:gridCol w="1052512"/>
                <a:gridCol w="3465513"/>
                <a:gridCol w="3357562"/>
              </a:tblGrid>
              <a:tr h="3048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Data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Index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Window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33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2D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2D Query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2D Query (Z are ignored)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642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3D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2D Query (Z are ignored)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2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3D Query with Z forced to 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3D Query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Java Interface 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Class </a:t>
            </a:r>
            <a:r>
              <a:rPr lang="en-US" i="1">
                <a:ea typeface="ＭＳ Ｐゴシック" pitchFamily="-111" charset="-128"/>
                <a:cs typeface="ＭＳ Ｐゴシック" pitchFamily="-111" charset="-128"/>
              </a:rPr>
              <a:t>J3D_Geometry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Subtype of </a:t>
            </a:r>
            <a:r>
              <a:rPr lang="en-US" i="1">
                <a:ea typeface="ＭＳ Ｐゴシック" pitchFamily="-111" charset="-128"/>
                <a:cs typeface="ＭＳ Ｐゴシック" pitchFamily="-111" charset="-128"/>
              </a:rPr>
              <a:t>JGeometry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Some methods : 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Validate (tolerance): Returns true or false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Distance (J3D_geometry): Returns distance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Anyinteract (J3D_Geometry): Returns true or false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Length(): returns the length of a line geometry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Area(): returns area for a surface geometry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Volume(): returns volume of a solid geometry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Classe </a:t>
            </a:r>
            <a:r>
              <a:rPr lang="en-US" i="1">
                <a:ea typeface="ＭＳ Ｐゴシック" pitchFamily="-111" charset="-128"/>
                <a:cs typeface="ＭＳ Ｐゴシック" pitchFamily="-111" charset="-128"/>
              </a:rPr>
              <a:t>ElementExtractor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Extract and iterate on all components of a </a:t>
            </a:r>
            <a:r>
              <a:rPr lang="en-US" i="1"/>
              <a:t>J3D_Geometry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Solids, composite surfaces in each solid, simple surfaces, etc.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990600" y="2133600"/>
            <a:ext cx="53451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/>
              <a:t>Point Clouds</a:t>
            </a:r>
          </a:p>
        </p:txBody>
      </p:sp>
      <p:pic>
        <p:nvPicPr>
          <p:cNvPr id="96260" name="Picture 4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1" name="Picture 2"/>
          <p:cNvPicPr>
            <a:picLocks noChangeAspect="1" noChangeArrowheads="1"/>
          </p:cNvPicPr>
          <p:nvPr/>
        </p:nvPicPr>
        <p:blipFill>
          <a:blip r:embed="rId4"/>
          <a:srcRect t="10756" r="9929" b="4214"/>
          <a:stretch>
            <a:fillRect/>
          </a:stretch>
        </p:blipFill>
        <p:spPr bwMode="auto">
          <a:xfrm>
            <a:off x="7596188" y="642938"/>
            <a:ext cx="2309812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02538" y="620713"/>
            <a:ext cx="2303462" cy="230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LiDAR Data ?</a:t>
            </a:r>
            <a:endParaRPr lang="en-US" dirty="0"/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>
          <a:xfrm>
            <a:off x="742950" y="1600200"/>
            <a:ext cx="5962650" cy="4343400"/>
          </a:xfrm>
        </p:spPr>
        <p:txBody>
          <a:bodyPr/>
          <a:lstStyle/>
          <a:p>
            <a:r>
              <a:rPr lang="en-US" dirty="0" smtClean="0"/>
              <a:t>Collection performed by:</a:t>
            </a:r>
          </a:p>
          <a:p>
            <a:pPr lvl="1"/>
            <a:r>
              <a:rPr lang="en-US" dirty="0" smtClean="0"/>
              <a:t>Airplanes, helicopters or drones</a:t>
            </a:r>
          </a:p>
          <a:p>
            <a:pPr lvl="1"/>
            <a:r>
              <a:rPr lang="en-US" dirty="0" smtClean="0"/>
              <a:t>Ground vehicles</a:t>
            </a:r>
          </a:p>
          <a:p>
            <a:pPr lvl="1"/>
            <a:r>
              <a:rPr lang="en-US" dirty="0" smtClean="0"/>
              <a:t>Underwater vehicles</a:t>
            </a:r>
          </a:p>
          <a:p>
            <a:pPr lvl="1"/>
            <a:r>
              <a:rPr lang="en-US" dirty="0" smtClean="0"/>
              <a:t>Fixed stations</a:t>
            </a:r>
          </a:p>
          <a:p>
            <a:r>
              <a:rPr lang="en-US" dirty="0" smtClean="0"/>
              <a:t>Sensors collect millions of 3D points per second, along with attributes</a:t>
            </a:r>
          </a:p>
          <a:p>
            <a:r>
              <a:rPr lang="en-US" dirty="0" smtClean="0"/>
              <a:t>Results are scenes formed of billions of points (“point clouds”)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2349528"/>
            <a:ext cx="3089146" cy="321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6705600" y="1282728"/>
            <a:ext cx="3048000" cy="114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-112" charset="0"/>
                <a:ea typeface="+mn-ea"/>
                <a:cs typeface="Arial" pitchFamily="-112" charset="0"/>
              </a:rPr>
              <a:t>Laser Imaging Detection and Ranging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-112" charset="0"/>
              <a:ea typeface="+mn-ea"/>
              <a:cs typeface="Arial" pitchFamily="-112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Point Cloud Challenges </a:t>
            </a:r>
            <a:endParaRPr lang="en-US" dirty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Data Volumes</a:t>
            </a:r>
          </a:p>
          <a:p>
            <a:pPr lvl="1"/>
            <a:r>
              <a:rPr lang="en-US" sz="2000" dirty="0" smtClean="0"/>
              <a:t>increasing densities with technology – Billions of points</a:t>
            </a:r>
          </a:p>
          <a:p>
            <a:pPr lvl="1"/>
            <a:r>
              <a:rPr lang="en-US" sz="2000" dirty="0" smtClean="0"/>
              <a:t>Multi-return 150 KHz * 4 = 600k/sec</a:t>
            </a:r>
          </a:p>
          <a:p>
            <a:pPr lvl="1"/>
            <a:r>
              <a:rPr lang="en-US" sz="2000" dirty="0" smtClean="0"/>
              <a:t>Full-waveform 250 KHz * 2048 =512,000,000/sec</a:t>
            </a:r>
          </a:p>
          <a:p>
            <a:r>
              <a:rPr lang="en-US" sz="2400" dirty="0" smtClean="0"/>
              <a:t>Storage </a:t>
            </a:r>
          </a:p>
          <a:p>
            <a:pPr lvl="1"/>
            <a:r>
              <a:rPr lang="en-US" sz="2000" dirty="0" smtClean="0"/>
              <a:t>Where do I put all this data ?</a:t>
            </a:r>
          </a:p>
          <a:p>
            <a:pPr lvl="1"/>
            <a:r>
              <a:rPr lang="en-US" sz="2000" dirty="0" smtClean="0"/>
              <a:t>Archive? Security ? Compress?</a:t>
            </a:r>
          </a:p>
          <a:p>
            <a:pPr lvl="1"/>
            <a:r>
              <a:rPr lang="en-US" sz="2000" dirty="0" smtClean="0"/>
              <a:t>Optimal format for analysis?  LAS, LAZ, CSV, Proprietary</a:t>
            </a:r>
          </a:p>
          <a:p>
            <a:r>
              <a:rPr lang="en-US" sz="2400" dirty="0" smtClean="0"/>
              <a:t>Analysis</a:t>
            </a:r>
          </a:p>
          <a:p>
            <a:pPr lvl="1"/>
            <a:r>
              <a:rPr lang="en-US" sz="2000" dirty="0" smtClean="0"/>
              <a:t>Derivative product generation (</a:t>
            </a:r>
            <a:r>
              <a:rPr lang="en-US" sz="2000" dirty="0" err="1" smtClean="0"/>
              <a:t>TINs</a:t>
            </a:r>
            <a:r>
              <a:rPr lang="en-US" sz="2000" dirty="0" smtClean="0"/>
              <a:t>, Contours, </a:t>
            </a:r>
            <a:r>
              <a:rPr lang="en-US" sz="2000" dirty="0" err="1" smtClean="0"/>
              <a:t>DEMs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Correlate with other data (vector, raster, networks, addresses …)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Storage </a:t>
            </a:r>
            <a:r>
              <a:rPr lang="en-US" dirty="0" smtClean="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Model (1):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using the SDO_PC type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Separates logical from physical structures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Logical structures</a:t>
            </a:r>
          </a:p>
          <a:p>
            <a:pPr lvl="1"/>
            <a:r>
              <a:rPr lang="en-US"/>
              <a:t>Tables containing an </a:t>
            </a:r>
            <a:r>
              <a:rPr lang="en-US">
                <a:solidFill>
                  <a:schemeClr val="accent1"/>
                </a:solidFill>
              </a:rPr>
              <a:t>SDO_PC</a:t>
            </a:r>
            <a:r>
              <a:rPr lang="en-US"/>
              <a:t> column</a:t>
            </a:r>
          </a:p>
          <a:p>
            <a:pPr lvl="1"/>
            <a:r>
              <a:rPr lang="en-US"/>
              <a:t>Contains generic attributes and footprint</a:t>
            </a:r>
          </a:p>
          <a:p>
            <a:pPr lvl="1"/>
            <a:r>
              <a:rPr lang="en-US"/>
              <a:t>Also contains a pointer to a PC block table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Physical structures</a:t>
            </a:r>
          </a:p>
          <a:p>
            <a:pPr lvl="1"/>
            <a:r>
              <a:rPr lang="en-US"/>
              <a:t>“Block tables”</a:t>
            </a:r>
          </a:p>
          <a:p>
            <a:pPr lvl="1"/>
            <a:r>
              <a:rPr lang="en-US"/>
              <a:t>Contain point cloud blocks</a:t>
            </a:r>
          </a:p>
          <a:p>
            <a:pPr lvl="1"/>
            <a:r>
              <a:rPr lang="en-US"/>
              <a:t>Can be very large</a:t>
            </a:r>
          </a:p>
          <a:p>
            <a:pPr lvl="1"/>
            <a:r>
              <a:rPr lang="en-US"/>
              <a:t>Structure defined in </a:t>
            </a:r>
            <a:r>
              <a:rPr lang="en-US">
                <a:solidFill>
                  <a:schemeClr val="accent1"/>
                </a:solidFill>
              </a:rPr>
              <a:t>SDO_PC_BLK </a:t>
            </a:r>
            <a:r>
              <a:rPr lang="en-US"/>
              <a:t>object type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Getting Information about 3D systems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Must search the full data model.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Table </a:t>
            </a:r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SDO_COORD_REF_SYSTEM (actually a view)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81000" y="2625725"/>
            <a:ext cx="8958263" cy="874713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latin typeface="Courier New" pitchFamily="-111" charset="0"/>
              </a:rPr>
              <a:t>select srid, coord_ref_sys_name,coord_ref_sys_kind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latin typeface="Courier New" pitchFamily="-111" charset="0"/>
              </a:rPr>
              <a:t>from sdo_coord_ref_system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latin typeface="Courier New" pitchFamily="-111" charset="0"/>
              </a:rPr>
              <a:t>where srid in (4326, 4327, 27700, 5701, 7405);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381000" y="3648075"/>
            <a:ext cx="8958263" cy="23526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latin typeface="Courier New" pitchFamily="-111" charset="0"/>
              </a:rPr>
              <a:t> SRID COORD_REF_SYS_NAME                    COORD_REF_SYS_KIND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latin typeface="Courier New" pitchFamily="-111" charset="0"/>
              </a:rPr>
              <a:t>----- ------------------------------------- ------------------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latin typeface="Courier New" pitchFamily="-111" charset="0"/>
              </a:rPr>
              <a:t> 4326 WGS 84                                GEOGRAPHIC2D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 4327 WGS 84 (geographic 3D)                GEOGRAPHIC3D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 5701 Newlyn                                VERTICAL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 7405 OSGB36 / British National Grid + ODN  COMPOUND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latin typeface="Courier New" pitchFamily="-111" charset="0"/>
              </a:rPr>
              <a:t>27700 OSGB 1936 / British National Grid     PROJECTED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>
                <a:latin typeface="Courier New" pitchFamily="-111" charset="0"/>
              </a:rPr>
              <a:t>5 rows selected.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ＭＳ Ｐゴシック" pitchFamily="-111" charset="-128"/>
                <a:cs typeface="ＭＳ Ｐゴシック" pitchFamily="-111" charset="-128"/>
              </a:rPr>
              <a:t>Storage Model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02403" name="Rectangle 45"/>
          <p:cNvSpPr>
            <a:spLocks noChangeArrowheads="1"/>
          </p:cNvSpPr>
          <p:nvPr/>
        </p:nvSpPr>
        <p:spPr bwMode="auto">
          <a:xfrm>
            <a:off x="1676400" y="1463675"/>
            <a:ext cx="2819400" cy="17367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>
              <a:lnSpc>
                <a:spcPct val="100000"/>
              </a:lnSpc>
              <a:spcBef>
                <a:spcPct val="20000"/>
              </a:spcBef>
            </a:pPr>
            <a:r>
              <a:rPr lang="en-US" sz="1800"/>
              <a:t>Logical structures</a:t>
            </a:r>
          </a:p>
          <a:p>
            <a:pPr algn="l" defTabSz="762000">
              <a:lnSpc>
                <a:spcPct val="100000"/>
              </a:lnSpc>
              <a:spcBef>
                <a:spcPct val="20000"/>
              </a:spcBef>
            </a:pPr>
            <a:r>
              <a:rPr lang="en-US" sz="1600" b="0"/>
              <a:t>Contains point cloud  metadata and footprint</a:t>
            </a:r>
          </a:p>
          <a:p>
            <a:pPr algn="l" defTabSz="762000">
              <a:lnSpc>
                <a:spcPct val="100000"/>
              </a:lnSpc>
              <a:spcBef>
                <a:spcPct val="20000"/>
              </a:spcBef>
            </a:pPr>
            <a:r>
              <a:rPr lang="en-US" sz="1600" b="0"/>
              <a:t>Also contains a pointers to one or more block tables</a:t>
            </a:r>
          </a:p>
          <a:p>
            <a:pPr marL="571500" lvl="1" algn="l" defTabSz="762000">
              <a:lnSpc>
                <a:spcPct val="100000"/>
              </a:lnSpc>
              <a:spcBef>
                <a:spcPct val="20000"/>
              </a:spcBef>
              <a:buFontTx/>
              <a:buChar char="•"/>
            </a:pPr>
            <a:endParaRPr lang="en-GB" sz="1600" b="0"/>
          </a:p>
        </p:txBody>
      </p:sp>
      <p:sp>
        <p:nvSpPr>
          <p:cNvPr id="102404" name="Rectangle 46"/>
          <p:cNvSpPr>
            <a:spLocks noChangeArrowheads="1"/>
          </p:cNvSpPr>
          <p:nvPr/>
        </p:nvSpPr>
        <p:spPr bwMode="auto">
          <a:xfrm>
            <a:off x="5276850" y="1458913"/>
            <a:ext cx="2962275" cy="18462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>
              <a:lnSpc>
                <a:spcPct val="100000"/>
              </a:lnSpc>
              <a:spcBef>
                <a:spcPct val="20000"/>
              </a:spcBef>
            </a:pPr>
            <a:r>
              <a:rPr lang="en-US" sz="1800"/>
              <a:t>Physical structures</a:t>
            </a:r>
          </a:p>
          <a:p>
            <a:pPr algn="l" defTabSz="762000">
              <a:lnSpc>
                <a:spcPct val="100000"/>
              </a:lnSpc>
              <a:spcBef>
                <a:spcPct val="20000"/>
              </a:spcBef>
            </a:pPr>
            <a:r>
              <a:rPr lang="en-US" sz="1600" b="0"/>
              <a:t>Point cloud block tables</a:t>
            </a:r>
          </a:p>
          <a:p>
            <a:pPr algn="l" defTabSz="762000">
              <a:lnSpc>
                <a:spcPct val="100000"/>
              </a:lnSpc>
              <a:spcBef>
                <a:spcPct val="20000"/>
              </a:spcBef>
            </a:pPr>
            <a:r>
              <a:rPr lang="en-US" sz="1600" b="0"/>
              <a:t>Contain the points</a:t>
            </a:r>
          </a:p>
          <a:p>
            <a:pPr algn="l" defTabSz="762000">
              <a:lnSpc>
                <a:spcPct val="100000"/>
              </a:lnSpc>
              <a:spcBef>
                <a:spcPct val="20000"/>
              </a:spcBef>
            </a:pPr>
            <a:r>
              <a:rPr lang="en-US" sz="1600" b="0"/>
              <a:t>Can be very large</a:t>
            </a:r>
          </a:p>
          <a:p>
            <a:pPr algn="l" defTabSz="762000">
              <a:lnSpc>
                <a:spcPct val="100000"/>
              </a:lnSpc>
              <a:spcBef>
                <a:spcPct val="20000"/>
              </a:spcBef>
            </a:pPr>
            <a:r>
              <a:rPr lang="en-US" sz="1600" b="0"/>
              <a:t>Could be partitioned</a:t>
            </a:r>
          </a:p>
          <a:p>
            <a:pPr algn="l" defTabSz="762000">
              <a:lnSpc>
                <a:spcPct val="100000"/>
              </a:lnSpc>
              <a:spcBef>
                <a:spcPct val="20000"/>
              </a:spcBef>
            </a:pPr>
            <a:r>
              <a:rPr lang="en-US" sz="1600" b="0"/>
              <a:t>Add new tables as necessary</a:t>
            </a:r>
            <a:endParaRPr lang="en-GB" sz="1600" b="0"/>
          </a:p>
        </p:txBody>
      </p:sp>
      <p:sp>
        <p:nvSpPr>
          <p:cNvPr id="102405" name="Rectangle 47"/>
          <p:cNvSpPr>
            <a:spLocks noChangeArrowheads="1"/>
          </p:cNvSpPr>
          <p:nvPr/>
        </p:nvSpPr>
        <p:spPr bwMode="auto">
          <a:xfrm>
            <a:off x="1524000" y="1447800"/>
            <a:ext cx="3048000" cy="464820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2406" name="Rectangle 48"/>
          <p:cNvSpPr>
            <a:spLocks noChangeArrowheads="1"/>
          </p:cNvSpPr>
          <p:nvPr/>
        </p:nvSpPr>
        <p:spPr bwMode="auto">
          <a:xfrm>
            <a:off x="4953000" y="1447800"/>
            <a:ext cx="3505200" cy="464820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2407" name="Text Box 3"/>
          <p:cNvSpPr txBox="1">
            <a:spLocks noChangeArrowheads="1"/>
          </p:cNvSpPr>
          <p:nvPr/>
        </p:nvSpPr>
        <p:spPr bwMode="auto">
          <a:xfrm>
            <a:off x="2166938" y="3571875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1</a:t>
            </a:r>
          </a:p>
        </p:txBody>
      </p:sp>
      <p:sp>
        <p:nvSpPr>
          <p:cNvPr id="102408" name="Text Box 4"/>
          <p:cNvSpPr txBox="1">
            <a:spLocks noChangeArrowheads="1"/>
          </p:cNvSpPr>
          <p:nvPr/>
        </p:nvSpPr>
        <p:spPr bwMode="auto">
          <a:xfrm>
            <a:off x="2166938" y="389096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2</a:t>
            </a:r>
          </a:p>
        </p:txBody>
      </p:sp>
      <p:sp>
        <p:nvSpPr>
          <p:cNvPr id="102409" name="Text Box 5"/>
          <p:cNvSpPr txBox="1">
            <a:spLocks noChangeArrowheads="1"/>
          </p:cNvSpPr>
          <p:nvPr/>
        </p:nvSpPr>
        <p:spPr bwMode="auto">
          <a:xfrm>
            <a:off x="2166938" y="419576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3</a:t>
            </a:r>
          </a:p>
        </p:txBody>
      </p:sp>
      <p:sp>
        <p:nvSpPr>
          <p:cNvPr id="102410" name="Text Box 6"/>
          <p:cNvSpPr txBox="1">
            <a:spLocks noChangeArrowheads="1"/>
          </p:cNvSpPr>
          <p:nvPr/>
        </p:nvSpPr>
        <p:spPr bwMode="auto">
          <a:xfrm>
            <a:off x="2166938" y="450056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4</a:t>
            </a:r>
          </a:p>
        </p:txBody>
      </p:sp>
      <p:sp>
        <p:nvSpPr>
          <p:cNvPr id="102411" name="Text Box 46"/>
          <p:cNvSpPr txBox="1">
            <a:spLocks noChangeArrowheads="1"/>
          </p:cNvSpPr>
          <p:nvPr/>
        </p:nvSpPr>
        <p:spPr bwMode="auto">
          <a:xfrm>
            <a:off x="2166938" y="480536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5</a:t>
            </a:r>
          </a:p>
        </p:txBody>
      </p:sp>
      <p:sp>
        <p:nvSpPr>
          <p:cNvPr id="102412" name="Text Box 47"/>
          <p:cNvSpPr txBox="1">
            <a:spLocks noChangeArrowheads="1"/>
          </p:cNvSpPr>
          <p:nvPr/>
        </p:nvSpPr>
        <p:spPr bwMode="auto">
          <a:xfrm>
            <a:off x="2166938" y="511016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6</a:t>
            </a:r>
          </a:p>
        </p:txBody>
      </p:sp>
      <p:sp>
        <p:nvSpPr>
          <p:cNvPr id="102413" name="Line 67"/>
          <p:cNvSpPr>
            <a:spLocks noChangeShapeType="1"/>
          </p:cNvSpPr>
          <p:nvPr/>
        </p:nvSpPr>
        <p:spPr bwMode="auto">
          <a:xfrm>
            <a:off x="3533775" y="3719513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14" name="Line 94"/>
          <p:cNvSpPr>
            <a:spLocks noChangeShapeType="1"/>
          </p:cNvSpPr>
          <p:nvPr/>
        </p:nvSpPr>
        <p:spPr bwMode="auto">
          <a:xfrm>
            <a:off x="3533775" y="4024313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15" name="Line 95"/>
          <p:cNvSpPr>
            <a:spLocks noChangeShapeType="1"/>
          </p:cNvSpPr>
          <p:nvPr/>
        </p:nvSpPr>
        <p:spPr bwMode="auto">
          <a:xfrm>
            <a:off x="3533775" y="4329113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16" name="Line 96"/>
          <p:cNvSpPr>
            <a:spLocks noChangeShapeType="1"/>
          </p:cNvSpPr>
          <p:nvPr/>
        </p:nvSpPr>
        <p:spPr bwMode="auto">
          <a:xfrm>
            <a:off x="3533775" y="4633913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17" name="Line 97"/>
          <p:cNvSpPr>
            <a:spLocks noChangeShapeType="1"/>
          </p:cNvSpPr>
          <p:nvPr/>
        </p:nvSpPr>
        <p:spPr bwMode="auto">
          <a:xfrm>
            <a:off x="3533775" y="4938713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18" name="Line 98"/>
          <p:cNvSpPr>
            <a:spLocks noChangeShapeType="1"/>
          </p:cNvSpPr>
          <p:nvPr/>
        </p:nvSpPr>
        <p:spPr bwMode="auto">
          <a:xfrm>
            <a:off x="3533775" y="5243513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19" name="Text Box 8"/>
          <p:cNvSpPr txBox="1">
            <a:spLocks noChangeArrowheads="1"/>
          </p:cNvSpPr>
          <p:nvPr/>
        </p:nvSpPr>
        <p:spPr bwMode="auto">
          <a:xfrm>
            <a:off x="5191125" y="3571875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1 blocks</a:t>
            </a:r>
          </a:p>
        </p:txBody>
      </p:sp>
      <p:sp>
        <p:nvSpPr>
          <p:cNvPr id="102420" name="Rectangle 9"/>
          <p:cNvSpPr>
            <a:spLocks noChangeArrowheads="1"/>
          </p:cNvSpPr>
          <p:nvPr/>
        </p:nvSpPr>
        <p:spPr bwMode="auto">
          <a:xfrm>
            <a:off x="7096125" y="3648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21" name="Rectangle 10"/>
          <p:cNvSpPr>
            <a:spLocks noChangeArrowheads="1"/>
          </p:cNvSpPr>
          <p:nvPr/>
        </p:nvSpPr>
        <p:spPr bwMode="auto">
          <a:xfrm>
            <a:off x="7324725" y="3648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22" name="Rectangle 11"/>
          <p:cNvSpPr>
            <a:spLocks noChangeArrowheads="1"/>
          </p:cNvSpPr>
          <p:nvPr/>
        </p:nvSpPr>
        <p:spPr bwMode="auto">
          <a:xfrm>
            <a:off x="7553325" y="3648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23" name="Rectangle 12"/>
          <p:cNvSpPr>
            <a:spLocks noChangeArrowheads="1"/>
          </p:cNvSpPr>
          <p:nvPr/>
        </p:nvSpPr>
        <p:spPr bwMode="auto">
          <a:xfrm>
            <a:off x="7781925" y="3648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24" name="Rectangle 13"/>
          <p:cNvSpPr>
            <a:spLocks noChangeArrowheads="1"/>
          </p:cNvSpPr>
          <p:nvPr/>
        </p:nvSpPr>
        <p:spPr bwMode="auto">
          <a:xfrm>
            <a:off x="8010525" y="3648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25" name="Text Box 14"/>
          <p:cNvSpPr txBox="1">
            <a:spLocks noChangeArrowheads="1"/>
          </p:cNvSpPr>
          <p:nvPr/>
        </p:nvSpPr>
        <p:spPr bwMode="auto">
          <a:xfrm>
            <a:off x="5191125" y="3876675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2 blocks</a:t>
            </a:r>
          </a:p>
        </p:txBody>
      </p:sp>
      <p:sp>
        <p:nvSpPr>
          <p:cNvPr id="102426" name="Rectangle 15"/>
          <p:cNvSpPr>
            <a:spLocks noChangeArrowheads="1"/>
          </p:cNvSpPr>
          <p:nvPr/>
        </p:nvSpPr>
        <p:spPr bwMode="auto">
          <a:xfrm>
            <a:off x="7096125" y="39528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27" name="Rectangle 16"/>
          <p:cNvSpPr>
            <a:spLocks noChangeArrowheads="1"/>
          </p:cNvSpPr>
          <p:nvPr/>
        </p:nvSpPr>
        <p:spPr bwMode="auto">
          <a:xfrm>
            <a:off x="7324725" y="39528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28" name="Rectangle 17"/>
          <p:cNvSpPr>
            <a:spLocks noChangeArrowheads="1"/>
          </p:cNvSpPr>
          <p:nvPr/>
        </p:nvSpPr>
        <p:spPr bwMode="auto">
          <a:xfrm>
            <a:off x="7553325" y="39528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29" name="Rectangle 18"/>
          <p:cNvSpPr>
            <a:spLocks noChangeArrowheads="1"/>
          </p:cNvSpPr>
          <p:nvPr/>
        </p:nvSpPr>
        <p:spPr bwMode="auto">
          <a:xfrm>
            <a:off x="7781925" y="39528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30" name="Rectangle 19"/>
          <p:cNvSpPr>
            <a:spLocks noChangeArrowheads="1"/>
          </p:cNvSpPr>
          <p:nvPr/>
        </p:nvSpPr>
        <p:spPr bwMode="auto">
          <a:xfrm>
            <a:off x="8010525" y="39528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31" name="Text Box 22"/>
          <p:cNvSpPr txBox="1">
            <a:spLocks noChangeArrowheads="1"/>
          </p:cNvSpPr>
          <p:nvPr/>
        </p:nvSpPr>
        <p:spPr bwMode="auto">
          <a:xfrm>
            <a:off x="5191125" y="4181475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3 blocks</a:t>
            </a:r>
          </a:p>
        </p:txBody>
      </p:sp>
      <p:sp>
        <p:nvSpPr>
          <p:cNvPr id="102432" name="Rectangle 23"/>
          <p:cNvSpPr>
            <a:spLocks noChangeArrowheads="1"/>
          </p:cNvSpPr>
          <p:nvPr/>
        </p:nvSpPr>
        <p:spPr bwMode="auto">
          <a:xfrm>
            <a:off x="7096125" y="42576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33" name="Rectangle 24"/>
          <p:cNvSpPr>
            <a:spLocks noChangeArrowheads="1"/>
          </p:cNvSpPr>
          <p:nvPr/>
        </p:nvSpPr>
        <p:spPr bwMode="auto">
          <a:xfrm>
            <a:off x="7324725" y="42576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34" name="Rectangle 25"/>
          <p:cNvSpPr>
            <a:spLocks noChangeArrowheads="1"/>
          </p:cNvSpPr>
          <p:nvPr/>
        </p:nvSpPr>
        <p:spPr bwMode="auto">
          <a:xfrm>
            <a:off x="7553325" y="42576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35" name="Rectangle 26"/>
          <p:cNvSpPr>
            <a:spLocks noChangeArrowheads="1"/>
          </p:cNvSpPr>
          <p:nvPr/>
        </p:nvSpPr>
        <p:spPr bwMode="auto">
          <a:xfrm>
            <a:off x="7781925" y="42576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36" name="Rectangle 27"/>
          <p:cNvSpPr>
            <a:spLocks noChangeArrowheads="1"/>
          </p:cNvSpPr>
          <p:nvPr/>
        </p:nvSpPr>
        <p:spPr bwMode="auto">
          <a:xfrm>
            <a:off x="8010525" y="42576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37" name="Text Box 28"/>
          <p:cNvSpPr txBox="1">
            <a:spLocks noChangeArrowheads="1"/>
          </p:cNvSpPr>
          <p:nvPr/>
        </p:nvSpPr>
        <p:spPr bwMode="auto">
          <a:xfrm>
            <a:off x="5191125" y="4486275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4 blocks</a:t>
            </a:r>
          </a:p>
        </p:txBody>
      </p:sp>
      <p:sp>
        <p:nvSpPr>
          <p:cNvPr id="102438" name="Rectangle 29"/>
          <p:cNvSpPr>
            <a:spLocks noChangeArrowheads="1"/>
          </p:cNvSpPr>
          <p:nvPr/>
        </p:nvSpPr>
        <p:spPr bwMode="auto">
          <a:xfrm>
            <a:off x="7096125" y="45624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39" name="Rectangle 30"/>
          <p:cNvSpPr>
            <a:spLocks noChangeArrowheads="1"/>
          </p:cNvSpPr>
          <p:nvPr/>
        </p:nvSpPr>
        <p:spPr bwMode="auto">
          <a:xfrm>
            <a:off x="7324725" y="45624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40" name="Rectangle 31"/>
          <p:cNvSpPr>
            <a:spLocks noChangeArrowheads="1"/>
          </p:cNvSpPr>
          <p:nvPr/>
        </p:nvSpPr>
        <p:spPr bwMode="auto">
          <a:xfrm>
            <a:off x="7553325" y="45624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41" name="Rectangle 32"/>
          <p:cNvSpPr>
            <a:spLocks noChangeArrowheads="1"/>
          </p:cNvSpPr>
          <p:nvPr/>
        </p:nvSpPr>
        <p:spPr bwMode="auto">
          <a:xfrm>
            <a:off x="7781925" y="45624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42" name="Rectangle 33"/>
          <p:cNvSpPr>
            <a:spLocks noChangeArrowheads="1"/>
          </p:cNvSpPr>
          <p:nvPr/>
        </p:nvSpPr>
        <p:spPr bwMode="auto">
          <a:xfrm>
            <a:off x="8010525" y="45624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43" name="Text Box 34"/>
          <p:cNvSpPr txBox="1">
            <a:spLocks noChangeArrowheads="1"/>
          </p:cNvSpPr>
          <p:nvPr/>
        </p:nvSpPr>
        <p:spPr bwMode="auto">
          <a:xfrm>
            <a:off x="5191125" y="4791075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5 blocks</a:t>
            </a:r>
          </a:p>
        </p:txBody>
      </p:sp>
      <p:sp>
        <p:nvSpPr>
          <p:cNvPr id="102444" name="Rectangle 35"/>
          <p:cNvSpPr>
            <a:spLocks noChangeArrowheads="1"/>
          </p:cNvSpPr>
          <p:nvPr/>
        </p:nvSpPr>
        <p:spPr bwMode="auto">
          <a:xfrm>
            <a:off x="7096125" y="48672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45" name="Rectangle 36"/>
          <p:cNvSpPr>
            <a:spLocks noChangeArrowheads="1"/>
          </p:cNvSpPr>
          <p:nvPr/>
        </p:nvSpPr>
        <p:spPr bwMode="auto">
          <a:xfrm>
            <a:off x="7324725" y="48672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46" name="Rectangle 37"/>
          <p:cNvSpPr>
            <a:spLocks noChangeArrowheads="1"/>
          </p:cNvSpPr>
          <p:nvPr/>
        </p:nvSpPr>
        <p:spPr bwMode="auto">
          <a:xfrm>
            <a:off x="7553325" y="48672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47" name="Rectangle 38"/>
          <p:cNvSpPr>
            <a:spLocks noChangeArrowheads="1"/>
          </p:cNvSpPr>
          <p:nvPr/>
        </p:nvSpPr>
        <p:spPr bwMode="auto">
          <a:xfrm>
            <a:off x="7781925" y="48672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48" name="Rectangle 39"/>
          <p:cNvSpPr>
            <a:spLocks noChangeArrowheads="1"/>
          </p:cNvSpPr>
          <p:nvPr/>
        </p:nvSpPr>
        <p:spPr bwMode="auto">
          <a:xfrm>
            <a:off x="8010525" y="48672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49" name="Text Box 40"/>
          <p:cNvSpPr txBox="1">
            <a:spLocks noChangeArrowheads="1"/>
          </p:cNvSpPr>
          <p:nvPr/>
        </p:nvSpPr>
        <p:spPr bwMode="auto">
          <a:xfrm>
            <a:off x="5191125" y="5095875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6 blocks</a:t>
            </a:r>
          </a:p>
        </p:txBody>
      </p:sp>
      <p:sp>
        <p:nvSpPr>
          <p:cNvPr id="102450" name="Rectangle 41"/>
          <p:cNvSpPr>
            <a:spLocks noChangeArrowheads="1"/>
          </p:cNvSpPr>
          <p:nvPr/>
        </p:nvSpPr>
        <p:spPr bwMode="auto">
          <a:xfrm>
            <a:off x="7096125" y="5172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51" name="Rectangle 42"/>
          <p:cNvSpPr>
            <a:spLocks noChangeArrowheads="1"/>
          </p:cNvSpPr>
          <p:nvPr/>
        </p:nvSpPr>
        <p:spPr bwMode="auto">
          <a:xfrm>
            <a:off x="7324725" y="5172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52" name="Rectangle 43"/>
          <p:cNvSpPr>
            <a:spLocks noChangeArrowheads="1"/>
          </p:cNvSpPr>
          <p:nvPr/>
        </p:nvSpPr>
        <p:spPr bwMode="auto">
          <a:xfrm>
            <a:off x="7553325" y="5172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53" name="Rectangle 44"/>
          <p:cNvSpPr>
            <a:spLocks noChangeArrowheads="1"/>
          </p:cNvSpPr>
          <p:nvPr/>
        </p:nvSpPr>
        <p:spPr bwMode="auto">
          <a:xfrm>
            <a:off x="7781925" y="5172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454" name="Rectangle 45"/>
          <p:cNvSpPr>
            <a:spLocks noChangeArrowheads="1"/>
          </p:cNvSpPr>
          <p:nvPr/>
        </p:nvSpPr>
        <p:spPr bwMode="auto">
          <a:xfrm>
            <a:off x="8010525" y="5172075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1" charset="-128"/>
                <a:cs typeface="ＭＳ Ｐゴシック" pitchFamily="-111" charset="-128"/>
              </a:rPr>
              <a:t>Storage Model</a:t>
            </a: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1676400" y="2714625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1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676400" y="30337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2</a:t>
            </a: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1676400" y="33385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3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1676400" y="36433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4</a:t>
            </a:r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1676400" y="2316163"/>
            <a:ext cx="10604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PC table</a:t>
            </a:r>
            <a:endParaRPr lang="en-GB" sz="1800" b="0"/>
          </a:p>
        </p:txBody>
      </p:sp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4648200" y="22860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1 blocks</a:t>
            </a:r>
          </a:p>
        </p:txBody>
      </p:sp>
      <p:sp>
        <p:nvSpPr>
          <p:cNvPr id="103433" name="Rectangle 9"/>
          <p:cNvSpPr>
            <a:spLocks noChangeArrowheads="1"/>
          </p:cNvSpPr>
          <p:nvPr/>
        </p:nvSpPr>
        <p:spPr bwMode="auto">
          <a:xfrm>
            <a:off x="65532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34" name="Rectangle 10"/>
          <p:cNvSpPr>
            <a:spLocks noChangeArrowheads="1"/>
          </p:cNvSpPr>
          <p:nvPr/>
        </p:nvSpPr>
        <p:spPr bwMode="auto">
          <a:xfrm>
            <a:off x="67818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35" name="Rectangle 11"/>
          <p:cNvSpPr>
            <a:spLocks noChangeArrowheads="1"/>
          </p:cNvSpPr>
          <p:nvPr/>
        </p:nvSpPr>
        <p:spPr bwMode="auto">
          <a:xfrm>
            <a:off x="70104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72390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37" name="Rectangle 13"/>
          <p:cNvSpPr>
            <a:spLocks noChangeArrowheads="1"/>
          </p:cNvSpPr>
          <p:nvPr/>
        </p:nvSpPr>
        <p:spPr bwMode="auto">
          <a:xfrm>
            <a:off x="7467600" y="23622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38" name="Text Box 14"/>
          <p:cNvSpPr txBox="1">
            <a:spLocks noChangeArrowheads="1"/>
          </p:cNvSpPr>
          <p:nvPr/>
        </p:nvSpPr>
        <p:spPr bwMode="auto">
          <a:xfrm>
            <a:off x="4648200" y="25908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2 blocks</a:t>
            </a:r>
          </a:p>
        </p:txBody>
      </p:sp>
      <p:sp>
        <p:nvSpPr>
          <p:cNvPr id="103439" name="Rectangle 15"/>
          <p:cNvSpPr>
            <a:spLocks noChangeArrowheads="1"/>
          </p:cNvSpPr>
          <p:nvPr/>
        </p:nvSpPr>
        <p:spPr bwMode="auto">
          <a:xfrm>
            <a:off x="65532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40" name="Rectangle 16"/>
          <p:cNvSpPr>
            <a:spLocks noChangeArrowheads="1"/>
          </p:cNvSpPr>
          <p:nvPr/>
        </p:nvSpPr>
        <p:spPr bwMode="auto">
          <a:xfrm>
            <a:off x="67818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41" name="Rectangle 17"/>
          <p:cNvSpPr>
            <a:spLocks noChangeArrowheads="1"/>
          </p:cNvSpPr>
          <p:nvPr/>
        </p:nvSpPr>
        <p:spPr bwMode="auto">
          <a:xfrm>
            <a:off x="70104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42" name="Rectangle 18"/>
          <p:cNvSpPr>
            <a:spLocks noChangeArrowheads="1"/>
          </p:cNvSpPr>
          <p:nvPr/>
        </p:nvSpPr>
        <p:spPr bwMode="auto">
          <a:xfrm>
            <a:off x="72390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43" name="Rectangle 19"/>
          <p:cNvSpPr>
            <a:spLocks noChangeArrowheads="1"/>
          </p:cNvSpPr>
          <p:nvPr/>
        </p:nvSpPr>
        <p:spPr bwMode="auto">
          <a:xfrm>
            <a:off x="7467600" y="26670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44" name="Rectangle 20"/>
          <p:cNvSpPr>
            <a:spLocks noChangeArrowheads="1"/>
          </p:cNvSpPr>
          <p:nvPr/>
        </p:nvSpPr>
        <p:spPr bwMode="auto">
          <a:xfrm>
            <a:off x="4572000" y="1874838"/>
            <a:ext cx="1962150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PC blocks table 1</a:t>
            </a:r>
            <a:endParaRPr lang="en-GB" sz="1800" b="0"/>
          </a:p>
        </p:txBody>
      </p:sp>
      <p:sp>
        <p:nvSpPr>
          <p:cNvPr id="103445" name="Line 21"/>
          <p:cNvSpPr>
            <a:spLocks noChangeShapeType="1"/>
          </p:cNvSpPr>
          <p:nvPr/>
        </p:nvSpPr>
        <p:spPr bwMode="auto">
          <a:xfrm flipV="1">
            <a:off x="3048000" y="24384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46" name="Text Box 22"/>
          <p:cNvSpPr txBox="1">
            <a:spLocks noChangeArrowheads="1"/>
          </p:cNvSpPr>
          <p:nvPr/>
        </p:nvSpPr>
        <p:spPr bwMode="auto">
          <a:xfrm>
            <a:off x="4648200" y="2895600"/>
            <a:ext cx="3048000" cy="319088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3 blocks</a:t>
            </a:r>
          </a:p>
        </p:txBody>
      </p:sp>
      <p:sp>
        <p:nvSpPr>
          <p:cNvPr id="103447" name="Rectangle 23"/>
          <p:cNvSpPr>
            <a:spLocks noChangeArrowheads="1"/>
          </p:cNvSpPr>
          <p:nvPr/>
        </p:nvSpPr>
        <p:spPr bwMode="auto">
          <a:xfrm>
            <a:off x="65532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48" name="Rectangle 24"/>
          <p:cNvSpPr>
            <a:spLocks noChangeArrowheads="1"/>
          </p:cNvSpPr>
          <p:nvPr/>
        </p:nvSpPr>
        <p:spPr bwMode="auto">
          <a:xfrm>
            <a:off x="67818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49" name="Rectangle 25"/>
          <p:cNvSpPr>
            <a:spLocks noChangeArrowheads="1"/>
          </p:cNvSpPr>
          <p:nvPr/>
        </p:nvSpPr>
        <p:spPr bwMode="auto">
          <a:xfrm>
            <a:off x="70104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50" name="Rectangle 26"/>
          <p:cNvSpPr>
            <a:spLocks noChangeArrowheads="1"/>
          </p:cNvSpPr>
          <p:nvPr/>
        </p:nvSpPr>
        <p:spPr bwMode="auto">
          <a:xfrm>
            <a:off x="72390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51" name="Rectangle 27"/>
          <p:cNvSpPr>
            <a:spLocks noChangeArrowheads="1"/>
          </p:cNvSpPr>
          <p:nvPr/>
        </p:nvSpPr>
        <p:spPr bwMode="auto">
          <a:xfrm>
            <a:off x="7467600" y="2971800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52" name="Text Box 28"/>
          <p:cNvSpPr txBox="1">
            <a:spLocks noChangeArrowheads="1"/>
          </p:cNvSpPr>
          <p:nvPr/>
        </p:nvSpPr>
        <p:spPr bwMode="auto">
          <a:xfrm>
            <a:off x="4648200" y="41005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4 blocks</a:t>
            </a:r>
          </a:p>
        </p:txBody>
      </p:sp>
      <p:sp>
        <p:nvSpPr>
          <p:cNvPr id="103453" name="Text Box 29"/>
          <p:cNvSpPr txBox="1">
            <a:spLocks noChangeArrowheads="1"/>
          </p:cNvSpPr>
          <p:nvPr/>
        </p:nvSpPr>
        <p:spPr bwMode="auto">
          <a:xfrm>
            <a:off x="4648200" y="44053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5 blocks</a:t>
            </a:r>
          </a:p>
        </p:txBody>
      </p:sp>
      <p:sp>
        <p:nvSpPr>
          <p:cNvPr id="103454" name="Text Box 30"/>
          <p:cNvSpPr txBox="1">
            <a:spLocks noChangeArrowheads="1"/>
          </p:cNvSpPr>
          <p:nvPr/>
        </p:nvSpPr>
        <p:spPr bwMode="auto">
          <a:xfrm>
            <a:off x="4648200" y="47101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6 blocks</a:t>
            </a:r>
          </a:p>
        </p:txBody>
      </p:sp>
      <p:sp>
        <p:nvSpPr>
          <p:cNvPr id="103455" name="Text Box 31"/>
          <p:cNvSpPr txBox="1">
            <a:spLocks noChangeArrowheads="1"/>
          </p:cNvSpPr>
          <p:nvPr/>
        </p:nvSpPr>
        <p:spPr bwMode="auto">
          <a:xfrm>
            <a:off x="1676400" y="39481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5</a:t>
            </a:r>
          </a:p>
        </p:txBody>
      </p:sp>
      <p:sp>
        <p:nvSpPr>
          <p:cNvPr id="103456" name="Text Box 32"/>
          <p:cNvSpPr txBox="1">
            <a:spLocks noChangeArrowheads="1"/>
          </p:cNvSpPr>
          <p:nvPr/>
        </p:nvSpPr>
        <p:spPr bwMode="auto">
          <a:xfrm>
            <a:off x="1676400" y="42529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6</a:t>
            </a:r>
          </a:p>
        </p:txBody>
      </p:sp>
      <p:sp>
        <p:nvSpPr>
          <p:cNvPr id="103457" name="Line 33"/>
          <p:cNvSpPr>
            <a:spLocks noChangeShapeType="1"/>
          </p:cNvSpPr>
          <p:nvPr/>
        </p:nvSpPr>
        <p:spPr bwMode="auto">
          <a:xfrm flipV="1">
            <a:off x="3048000" y="27432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58" name="Line 34"/>
          <p:cNvSpPr>
            <a:spLocks noChangeShapeType="1"/>
          </p:cNvSpPr>
          <p:nvPr/>
        </p:nvSpPr>
        <p:spPr bwMode="auto">
          <a:xfrm flipV="1">
            <a:off x="3048000" y="30480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59" name="Line 35"/>
          <p:cNvSpPr>
            <a:spLocks noChangeShapeType="1"/>
          </p:cNvSpPr>
          <p:nvPr/>
        </p:nvSpPr>
        <p:spPr bwMode="auto">
          <a:xfrm>
            <a:off x="3048000" y="38100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60" name="Line 36"/>
          <p:cNvSpPr>
            <a:spLocks noChangeShapeType="1"/>
          </p:cNvSpPr>
          <p:nvPr/>
        </p:nvSpPr>
        <p:spPr bwMode="auto">
          <a:xfrm>
            <a:off x="3048000" y="41148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61" name="Line 37"/>
          <p:cNvSpPr>
            <a:spLocks noChangeShapeType="1"/>
          </p:cNvSpPr>
          <p:nvPr/>
        </p:nvSpPr>
        <p:spPr bwMode="auto">
          <a:xfrm>
            <a:off x="3048000" y="44196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62" name="Rectangle 38"/>
          <p:cNvSpPr>
            <a:spLocks noChangeArrowheads="1"/>
          </p:cNvSpPr>
          <p:nvPr/>
        </p:nvSpPr>
        <p:spPr bwMode="auto">
          <a:xfrm>
            <a:off x="4572000" y="3657600"/>
            <a:ext cx="19621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PC blocks table 2</a:t>
            </a:r>
            <a:endParaRPr lang="en-GB" sz="1800" b="0"/>
          </a:p>
        </p:txBody>
      </p:sp>
      <p:sp>
        <p:nvSpPr>
          <p:cNvPr id="103463" name="Rectangle 39"/>
          <p:cNvSpPr>
            <a:spLocks noChangeArrowheads="1"/>
          </p:cNvSpPr>
          <p:nvPr/>
        </p:nvSpPr>
        <p:spPr bwMode="auto">
          <a:xfrm>
            <a:off x="6477000" y="41910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64" name="Rectangle 40"/>
          <p:cNvSpPr>
            <a:spLocks noChangeArrowheads="1"/>
          </p:cNvSpPr>
          <p:nvPr/>
        </p:nvSpPr>
        <p:spPr bwMode="auto">
          <a:xfrm>
            <a:off x="7086600" y="41910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65" name="Rectangle 41"/>
          <p:cNvSpPr>
            <a:spLocks noChangeArrowheads="1"/>
          </p:cNvSpPr>
          <p:nvPr/>
        </p:nvSpPr>
        <p:spPr bwMode="auto">
          <a:xfrm>
            <a:off x="6477000" y="44958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66" name="Rectangle 42"/>
          <p:cNvSpPr>
            <a:spLocks noChangeArrowheads="1"/>
          </p:cNvSpPr>
          <p:nvPr/>
        </p:nvSpPr>
        <p:spPr bwMode="auto">
          <a:xfrm>
            <a:off x="7086600" y="44958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67" name="Rectangle 43"/>
          <p:cNvSpPr>
            <a:spLocks noChangeArrowheads="1"/>
          </p:cNvSpPr>
          <p:nvPr/>
        </p:nvSpPr>
        <p:spPr bwMode="auto">
          <a:xfrm>
            <a:off x="6477000" y="48006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68" name="Rectangle 44"/>
          <p:cNvSpPr>
            <a:spLocks noChangeArrowheads="1"/>
          </p:cNvSpPr>
          <p:nvPr/>
        </p:nvSpPr>
        <p:spPr bwMode="auto">
          <a:xfrm>
            <a:off x="7086600" y="4800600"/>
            <a:ext cx="4572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1" charset="-128"/>
                <a:cs typeface="ＭＳ Ｐゴシック" pitchFamily="-111" charset="-128"/>
              </a:rPr>
              <a:t>Storage Model</a:t>
            </a:r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1676400" y="22717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1</a:t>
            </a:r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1676400" y="2590800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2</a:t>
            </a:r>
          </a:p>
        </p:txBody>
      </p:sp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1676400" y="2895600"/>
            <a:ext cx="1524000" cy="3190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3</a:t>
            </a:r>
          </a:p>
        </p:txBody>
      </p:sp>
      <p:sp>
        <p:nvSpPr>
          <p:cNvPr id="104454" name="Text Box 6"/>
          <p:cNvSpPr txBox="1">
            <a:spLocks noChangeArrowheads="1"/>
          </p:cNvSpPr>
          <p:nvPr/>
        </p:nvSpPr>
        <p:spPr bwMode="auto">
          <a:xfrm>
            <a:off x="1676400" y="41005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4</a:t>
            </a:r>
          </a:p>
        </p:txBody>
      </p:sp>
      <p:sp>
        <p:nvSpPr>
          <p:cNvPr id="104455" name="Rectangle 7"/>
          <p:cNvSpPr>
            <a:spLocks noChangeArrowheads="1"/>
          </p:cNvSpPr>
          <p:nvPr/>
        </p:nvSpPr>
        <p:spPr bwMode="auto">
          <a:xfrm>
            <a:off x="1676400" y="1873250"/>
            <a:ext cx="12509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PC table 1</a:t>
            </a:r>
            <a:endParaRPr lang="en-GB" sz="1800" b="0"/>
          </a:p>
        </p:txBody>
      </p:sp>
      <p:sp>
        <p:nvSpPr>
          <p:cNvPr id="104456" name="Text Box 8"/>
          <p:cNvSpPr txBox="1">
            <a:spLocks noChangeArrowheads="1"/>
          </p:cNvSpPr>
          <p:nvPr/>
        </p:nvSpPr>
        <p:spPr bwMode="auto">
          <a:xfrm>
            <a:off x="4648200" y="27289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1 blocks</a:t>
            </a:r>
          </a:p>
        </p:txBody>
      </p:sp>
      <p:sp>
        <p:nvSpPr>
          <p:cNvPr id="104457" name="Rectangle 9"/>
          <p:cNvSpPr>
            <a:spLocks noChangeArrowheads="1"/>
          </p:cNvSpPr>
          <p:nvPr/>
        </p:nvSpPr>
        <p:spPr bwMode="auto">
          <a:xfrm>
            <a:off x="65532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58" name="Rectangle 10"/>
          <p:cNvSpPr>
            <a:spLocks noChangeArrowheads="1"/>
          </p:cNvSpPr>
          <p:nvPr/>
        </p:nvSpPr>
        <p:spPr bwMode="auto">
          <a:xfrm>
            <a:off x="67818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59" name="Rectangle 11"/>
          <p:cNvSpPr>
            <a:spLocks noChangeArrowheads="1"/>
          </p:cNvSpPr>
          <p:nvPr/>
        </p:nvSpPr>
        <p:spPr bwMode="auto">
          <a:xfrm>
            <a:off x="70104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60" name="Rectangle 12"/>
          <p:cNvSpPr>
            <a:spLocks noChangeArrowheads="1"/>
          </p:cNvSpPr>
          <p:nvPr/>
        </p:nvSpPr>
        <p:spPr bwMode="auto">
          <a:xfrm>
            <a:off x="72390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61" name="Rectangle 13"/>
          <p:cNvSpPr>
            <a:spLocks noChangeArrowheads="1"/>
          </p:cNvSpPr>
          <p:nvPr/>
        </p:nvSpPr>
        <p:spPr bwMode="auto">
          <a:xfrm>
            <a:off x="7467600" y="2805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62" name="Text Box 14"/>
          <p:cNvSpPr txBox="1">
            <a:spLocks noChangeArrowheads="1"/>
          </p:cNvSpPr>
          <p:nvPr/>
        </p:nvSpPr>
        <p:spPr bwMode="auto">
          <a:xfrm>
            <a:off x="4648200" y="30337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2 blocks</a:t>
            </a:r>
          </a:p>
        </p:txBody>
      </p:sp>
      <p:sp>
        <p:nvSpPr>
          <p:cNvPr id="104463" name="Rectangle 15"/>
          <p:cNvSpPr>
            <a:spLocks noChangeArrowheads="1"/>
          </p:cNvSpPr>
          <p:nvPr/>
        </p:nvSpPr>
        <p:spPr bwMode="auto">
          <a:xfrm>
            <a:off x="65532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64" name="Rectangle 16"/>
          <p:cNvSpPr>
            <a:spLocks noChangeArrowheads="1"/>
          </p:cNvSpPr>
          <p:nvPr/>
        </p:nvSpPr>
        <p:spPr bwMode="auto">
          <a:xfrm>
            <a:off x="67818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65" name="Rectangle 17"/>
          <p:cNvSpPr>
            <a:spLocks noChangeArrowheads="1"/>
          </p:cNvSpPr>
          <p:nvPr/>
        </p:nvSpPr>
        <p:spPr bwMode="auto">
          <a:xfrm>
            <a:off x="70104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66" name="Rectangle 18"/>
          <p:cNvSpPr>
            <a:spLocks noChangeArrowheads="1"/>
          </p:cNvSpPr>
          <p:nvPr/>
        </p:nvSpPr>
        <p:spPr bwMode="auto">
          <a:xfrm>
            <a:off x="72390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67" name="Rectangle 19"/>
          <p:cNvSpPr>
            <a:spLocks noChangeArrowheads="1"/>
          </p:cNvSpPr>
          <p:nvPr/>
        </p:nvSpPr>
        <p:spPr bwMode="auto">
          <a:xfrm>
            <a:off x="7467600" y="31099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68" name="Rectangle 20"/>
          <p:cNvSpPr>
            <a:spLocks noChangeArrowheads="1"/>
          </p:cNvSpPr>
          <p:nvPr/>
        </p:nvSpPr>
        <p:spPr bwMode="auto">
          <a:xfrm>
            <a:off x="4648200" y="2317750"/>
            <a:ext cx="17716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PC blocks table</a:t>
            </a:r>
            <a:endParaRPr lang="en-GB" sz="1800" b="0"/>
          </a:p>
        </p:txBody>
      </p:sp>
      <p:sp>
        <p:nvSpPr>
          <p:cNvPr id="104469" name="Text Box 21"/>
          <p:cNvSpPr txBox="1">
            <a:spLocks noChangeArrowheads="1"/>
          </p:cNvSpPr>
          <p:nvPr/>
        </p:nvSpPr>
        <p:spPr bwMode="auto">
          <a:xfrm>
            <a:off x="4648200" y="33385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3 blocks</a:t>
            </a:r>
          </a:p>
        </p:txBody>
      </p:sp>
      <p:sp>
        <p:nvSpPr>
          <p:cNvPr id="104470" name="Rectangle 22"/>
          <p:cNvSpPr>
            <a:spLocks noChangeArrowheads="1"/>
          </p:cNvSpPr>
          <p:nvPr/>
        </p:nvSpPr>
        <p:spPr bwMode="auto">
          <a:xfrm>
            <a:off x="65532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71" name="Rectangle 23"/>
          <p:cNvSpPr>
            <a:spLocks noChangeArrowheads="1"/>
          </p:cNvSpPr>
          <p:nvPr/>
        </p:nvSpPr>
        <p:spPr bwMode="auto">
          <a:xfrm>
            <a:off x="67818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72" name="Rectangle 24"/>
          <p:cNvSpPr>
            <a:spLocks noChangeArrowheads="1"/>
          </p:cNvSpPr>
          <p:nvPr/>
        </p:nvSpPr>
        <p:spPr bwMode="auto">
          <a:xfrm>
            <a:off x="70104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73" name="Rectangle 25"/>
          <p:cNvSpPr>
            <a:spLocks noChangeArrowheads="1"/>
          </p:cNvSpPr>
          <p:nvPr/>
        </p:nvSpPr>
        <p:spPr bwMode="auto">
          <a:xfrm>
            <a:off x="72390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74" name="Rectangle 26"/>
          <p:cNvSpPr>
            <a:spLocks noChangeArrowheads="1"/>
          </p:cNvSpPr>
          <p:nvPr/>
        </p:nvSpPr>
        <p:spPr bwMode="auto">
          <a:xfrm>
            <a:off x="7467600" y="34147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75" name="Text Box 27"/>
          <p:cNvSpPr txBox="1">
            <a:spLocks noChangeArrowheads="1"/>
          </p:cNvSpPr>
          <p:nvPr/>
        </p:nvSpPr>
        <p:spPr bwMode="auto">
          <a:xfrm>
            <a:off x="4648200" y="36433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4 blocks</a:t>
            </a:r>
          </a:p>
        </p:txBody>
      </p:sp>
      <p:sp>
        <p:nvSpPr>
          <p:cNvPr id="104476" name="Rectangle 28"/>
          <p:cNvSpPr>
            <a:spLocks noChangeArrowheads="1"/>
          </p:cNvSpPr>
          <p:nvPr/>
        </p:nvSpPr>
        <p:spPr bwMode="auto">
          <a:xfrm>
            <a:off x="65532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77" name="Rectangle 29"/>
          <p:cNvSpPr>
            <a:spLocks noChangeArrowheads="1"/>
          </p:cNvSpPr>
          <p:nvPr/>
        </p:nvSpPr>
        <p:spPr bwMode="auto">
          <a:xfrm>
            <a:off x="67818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78" name="Rectangle 30"/>
          <p:cNvSpPr>
            <a:spLocks noChangeArrowheads="1"/>
          </p:cNvSpPr>
          <p:nvPr/>
        </p:nvSpPr>
        <p:spPr bwMode="auto">
          <a:xfrm>
            <a:off x="70104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79" name="Rectangle 31"/>
          <p:cNvSpPr>
            <a:spLocks noChangeArrowheads="1"/>
          </p:cNvSpPr>
          <p:nvPr/>
        </p:nvSpPr>
        <p:spPr bwMode="auto">
          <a:xfrm>
            <a:off x="72390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80" name="Rectangle 32"/>
          <p:cNvSpPr>
            <a:spLocks noChangeArrowheads="1"/>
          </p:cNvSpPr>
          <p:nvPr/>
        </p:nvSpPr>
        <p:spPr bwMode="auto">
          <a:xfrm>
            <a:off x="7467600" y="37195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81" name="Text Box 33"/>
          <p:cNvSpPr txBox="1">
            <a:spLocks noChangeArrowheads="1"/>
          </p:cNvSpPr>
          <p:nvPr/>
        </p:nvSpPr>
        <p:spPr bwMode="auto">
          <a:xfrm>
            <a:off x="4648200" y="39481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5 blocks</a:t>
            </a:r>
          </a:p>
        </p:txBody>
      </p:sp>
      <p:sp>
        <p:nvSpPr>
          <p:cNvPr id="104482" name="Rectangle 34"/>
          <p:cNvSpPr>
            <a:spLocks noChangeArrowheads="1"/>
          </p:cNvSpPr>
          <p:nvPr/>
        </p:nvSpPr>
        <p:spPr bwMode="auto">
          <a:xfrm>
            <a:off x="65532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83" name="Rectangle 35"/>
          <p:cNvSpPr>
            <a:spLocks noChangeArrowheads="1"/>
          </p:cNvSpPr>
          <p:nvPr/>
        </p:nvSpPr>
        <p:spPr bwMode="auto">
          <a:xfrm>
            <a:off x="67818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84" name="Rectangle 36"/>
          <p:cNvSpPr>
            <a:spLocks noChangeArrowheads="1"/>
          </p:cNvSpPr>
          <p:nvPr/>
        </p:nvSpPr>
        <p:spPr bwMode="auto">
          <a:xfrm>
            <a:off x="70104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85" name="Rectangle 37"/>
          <p:cNvSpPr>
            <a:spLocks noChangeArrowheads="1"/>
          </p:cNvSpPr>
          <p:nvPr/>
        </p:nvSpPr>
        <p:spPr bwMode="auto">
          <a:xfrm>
            <a:off x="72390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86" name="Rectangle 38"/>
          <p:cNvSpPr>
            <a:spLocks noChangeArrowheads="1"/>
          </p:cNvSpPr>
          <p:nvPr/>
        </p:nvSpPr>
        <p:spPr bwMode="auto">
          <a:xfrm>
            <a:off x="7467600" y="40243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87" name="Text Box 39"/>
          <p:cNvSpPr txBox="1">
            <a:spLocks noChangeArrowheads="1"/>
          </p:cNvSpPr>
          <p:nvPr/>
        </p:nvSpPr>
        <p:spPr bwMode="auto">
          <a:xfrm>
            <a:off x="4648200" y="4252913"/>
            <a:ext cx="3048000" cy="319087"/>
          </a:xfrm>
          <a:prstGeom prst="rect">
            <a:avLst/>
          </a:prstGeom>
          <a:solidFill>
            <a:srgbClr val="FFFF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algn="l"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/>
              <a:t> pc 6 blocks</a:t>
            </a:r>
          </a:p>
        </p:txBody>
      </p:sp>
      <p:sp>
        <p:nvSpPr>
          <p:cNvPr id="104488" name="Rectangle 40"/>
          <p:cNvSpPr>
            <a:spLocks noChangeArrowheads="1"/>
          </p:cNvSpPr>
          <p:nvPr/>
        </p:nvSpPr>
        <p:spPr bwMode="auto">
          <a:xfrm>
            <a:off x="65532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89" name="Rectangle 41"/>
          <p:cNvSpPr>
            <a:spLocks noChangeArrowheads="1"/>
          </p:cNvSpPr>
          <p:nvPr/>
        </p:nvSpPr>
        <p:spPr bwMode="auto">
          <a:xfrm>
            <a:off x="67818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90" name="Rectangle 42"/>
          <p:cNvSpPr>
            <a:spLocks noChangeArrowheads="1"/>
          </p:cNvSpPr>
          <p:nvPr/>
        </p:nvSpPr>
        <p:spPr bwMode="auto">
          <a:xfrm>
            <a:off x="70104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91" name="Rectangle 43"/>
          <p:cNvSpPr>
            <a:spLocks noChangeArrowheads="1"/>
          </p:cNvSpPr>
          <p:nvPr/>
        </p:nvSpPr>
        <p:spPr bwMode="auto">
          <a:xfrm>
            <a:off x="72390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92" name="Rectangle 44"/>
          <p:cNvSpPr>
            <a:spLocks noChangeArrowheads="1"/>
          </p:cNvSpPr>
          <p:nvPr/>
        </p:nvSpPr>
        <p:spPr bwMode="auto">
          <a:xfrm>
            <a:off x="7467600" y="4329113"/>
            <a:ext cx="1524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493" name="Text Box 45"/>
          <p:cNvSpPr txBox="1">
            <a:spLocks noChangeArrowheads="1"/>
          </p:cNvSpPr>
          <p:nvPr/>
        </p:nvSpPr>
        <p:spPr bwMode="auto">
          <a:xfrm>
            <a:off x="1676400" y="44053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5</a:t>
            </a:r>
          </a:p>
        </p:txBody>
      </p:sp>
      <p:sp>
        <p:nvSpPr>
          <p:cNvPr id="104494" name="Text Box 46"/>
          <p:cNvSpPr txBox="1">
            <a:spLocks noChangeArrowheads="1"/>
          </p:cNvSpPr>
          <p:nvPr/>
        </p:nvSpPr>
        <p:spPr bwMode="auto">
          <a:xfrm>
            <a:off x="1676400" y="4710113"/>
            <a:ext cx="1524000" cy="3190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2700" tIns="12700" rIns="12700" bIns="12700" anchor="ctr">
            <a:prstTxWarp prst="textNoShape">
              <a:avLst/>
            </a:prstTxWarp>
            <a:spAutoFit/>
          </a:bodyPr>
          <a:lstStyle/>
          <a:p>
            <a:pPr defTabSz="228600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pitchFamily="-111" charset="0"/>
              <a:buNone/>
            </a:pPr>
            <a:r>
              <a:rPr lang="en-US" sz="1800" b="0">
                <a:solidFill>
                  <a:schemeClr val="bg1"/>
                </a:solidFill>
              </a:rPr>
              <a:t>pc 6</a:t>
            </a:r>
          </a:p>
        </p:txBody>
      </p:sp>
      <p:sp>
        <p:nvSpPr>
          <p:cNvPr id="104495" name="Line 47"/>
          <p:cNvSpPr>
            <a:spLocks noChangeShapeType="1"/>
          </p:cNvSpPr>
          <p:nvPr/>
        </p:nvSpPr>
        <p:spPr bwMode="auto">
          <a:xfrm flipV="1">
            <a:off x="3048000" y="38100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96" name="Line 48"/>
          <p:cNvSpPr>
            <a:spLocks noChangeShapeType="1"/>
          </p:cNvSpPr>
          <p:nvPr/>
        </p:nvSpPr>
        <p:spPr bwMode="auto">
          <a:xfrm flipV="1">
            <a:off x="3048000" y="41148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97" name="Line 49"/>
          <p:cNvSpPr>
            <a:spLocks noChangeShapeType="1"/>
          </p:cNvSpPr>
          <p:nvPr/>
        </p:nvSpPr>
        <p:spPr bwMode="auto">
          <a:xfrm flipV="1">
            <a:off x="3048000" y="44196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98" name="Line 50"/>
          <p:cNvSpPr>
            <a:spLocks noChangeShapeType="1"/>
          </p:cNvSpPr>
          <p:nvPr/>
        </p:nvSpPr>
        <p:spPr bwMode="auto">
          <a:xfrm>
            <a:off x="3048000" y="30480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99" name="Line 51"/>
          <p:cNvSpPr>
            <a:spLocks noChangeShapeType="1"/>
          </p:cNvSpPr>
          <p:nvPr/>
        </p:nvSpPr>
        <p:spPr bwMode="auto">
          <a:xfrm>
            <a:off x="3048000" y="27432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500" name="Line 52"/>
          <p:cNvSpPr>
            <a:spLocks noChangeShapeType="1"/>
          </p:cNvSpPr>
          <p:nvPr/>
        </p:nvSpPr>
        <p:spPr bwMode="auto">
          <a:xfrm>
            <a:off x="3048000" y="2438400"/>
            <a:ext cx="1600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501" name="Rectangle 53"/>
          <p:cNvSpPr>
            <a:spLocks noChangeArrowheads="1"/>
          </p:cNvSpPr>
          <p:nvPr/>
        </p:nvSpPr>
        <p:spPr bwMode="auto">
          <a:xfrm>
            <a:off x="1676400" y="3657600"/>
            <a:ext cx="125095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b="0"/>
              <a:t>PC table 2</a:t>
            </a:r>
            <a:endParaRPr lang="en-GB" sz="1800" b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Package </a:t>
            </a:r>
            <a:r>
              <a:rPr lang="en-US" i="1">
                <a:ea typeface="ＭＳ Ｐゴシック" pitchFamily="-111" charset="-128"/>
                <a:cs typeface="ＭＳ Ｐゴシック" pitchFamily="-111" charset="-128"/>
              </a:rPr>
              <a:t>SDO_PC_PKG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Initialization of a « point cloud »</a:t>
            </a:r>
          </a:p>
          <a:p>
            <a:pPr lvl="1"/>
            <a:r>
              <a:rPr lang="en-US" b="1"/>
              <a:t>sdo_pc_pkg.init()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Loading a point cloud from a set of point objects</a:t>
            </a:r>
          </a:p>
          <a:p>
            <a:pPr lvl="1"/>
            <a:r>
              <a:rPr lang="en-US" b="1"/>
              <a:t>sdo_pc_pkg.create_pc()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Extracting points in a spatial window</a:t>
            </a:r>
          </a:p>
          <a:p>
            <a:pPr lvl="1"/>
            <a:r>
              <a:rPr lang="en-US" b="1"/>
              <a:t>sdo_pc_pkg.clip_pc()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Converting to SDO_GEOMETRY</a:t>
            </a:r>
          </a:p>
          <a:p>
            <a:pPr lvl="1"/>
            <a:r>
              <a:rPr lang="en-US" b="1"/>
              <a:t>sdo_pc_pkg. to_geometry()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ounded Rectangle 118"/>
          <p:cNvSpPr/>
          <p:nvPr/>
        </p:nvSpPr>
        <p:spPr>
          <a:xfrm>
            <a:off x="432210" y="4800600"/>
            <a:ext cx="5325862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/>
          </a:p>
        </p:txBody>
      </p:sp>
      <p:sp>
        <p:nvSpPr>
          <p:cNvPr id="117" name="Rounded Rectangle 116"/>
          <p:cNvSpPr/>
          <p:nvPr/>
        </p:nvSpPr>
        <p:spPr>
          <a:xfrm>
            <a:off x="432210" y="1447800"/>
            <a:ext cx="5325862" cy="2895600"/>
          </a:xfrm>
          <a:prstGeom prst="roundRect">
            <a:avLst>
              <a:gd name="adj" fmla="val 9105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/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528641" y="2438400"/>
            <a:ext cx="2043645" cy="2971800"/>
            <a:chOff x="2954" y="1891"/>
            <a:chExt cx="1993" cy="666"/>
          </a:xfrm>
        </p:grpSpPr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>
              <a:off x="2954" y="1958"/>
              <a:ext cx="1993" cy="528"/>
            </a:xfrm>
            <a:prstGeom prst="rect">
              <a:avLst/>
            </a:prstGeom>
            <a:gradFill rotWithShape="0">
              <a:gsLst>
                <a:gs pos="0">
                  <a:srgbClr val="414141"/>
                </a:gs>
                <a:gs pos="50000">
                  <a:srgbClr val="FFFFFF"/>
                </a:gs>
                <a:gs pos="100000">
                  <a:srgbClr val="41414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82550" tIns="41275" rIns="82550" bIns="41275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36" name="Oval 18"/>
            <p:cNvSpPr>
              <a:spLocks noChangeArrowheads="1"/>
            </p:cNvSpPr>
            <p:nvPr/>
          </p:nvSpPr>
          <p:spPr bwMode="auto">
            <a:xfrm>
              <a:off x="2972" y="2412"/>
              <a:ext cx="1957" cy="145"/>
            </a:xfrm>
            <a:prstGeom prst="ellipse">
              <a:avLst/>
            </a:prstGeom>
            <a:gradFill rotWithShape="0">
              <a:gsLst>
                <a:gs pos="0">
                  <a:srgbClr val="414141"/>
                </a:gs>
                <a:gs pos="50000">
                  <a:srgbClr val="FFFFFF"/>
                </a:gs>
                <a:gs pos="100000">
                  <a:srgbClr val="41414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>
                <a:latin typeface="+mn-lt"/>
              </a:endParaRPr>
            </a:p>
          </p:txBody>
        </p:sp>
        <p:sp>
          <p:nvSpPr>
            <p:cNvPr id="37" name="Oval 20"/>
            <p:cNvSpPr>
              <a:spLocks noChangeArrowheads="1"/>
            </p:cNvSpPr>
            <p:nvPr/>
          </p:nvSpPr>
          <p:spPr bwMode="auto">
            <a:xfrm>
              <a:off x="2972" y="1891"/>
              <a:ext cx="1957" cy="141"/>
            </a:xfrm>
            <a:prstGeom prst="ellipse">
              <a:avLst/>
            </a:pr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600"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Clouds Workflow using SDO_PC</a:t>
            </a:r>
            <a:endParaRPr lang="en-US" dirty="0"/>
          </a:p>
        </p:txBody>
      </p:sp>
      <p:cxnSp>
        <p:nvCxnSpPr>
          <p:cNvPr id="13" name="Elbow Connector 10"/>
          <p:cNvCxnSpPr>
            <a:cxnSpLocks noChangeShapeType="1"/>
          </p:cNvCxnSpPr>
          <p:nvPr/>
        </p:nvCxnSpPr>
        <p:spPr bwMode="auto">
          <a:xfrm rot="16200000" flipH="1">
            <a:off x="4088886" y="1531276"/>
            <a:ext cx="830262" cy="510911"/>
          </a:xfrm>
          <a:prstGeom prst="bentConnector3">
            <a:avLst>
              <a:gd name="adj1" fmla="val 50000"/>
            </a:avLst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66" name="TextBox 65"/>
          <p:cNvSpPr txBox="1"/>
          <p:nvPr/>
        </p:nvSpPr>
        <p:spPr>
          <a:xfrm>
            <a:off x="3714427" y="4472948"/>
            <a:ext cx="1625626" cy="539635"/>
          </a:xfrm>
          <a:prstGeom prst="rect">
            <a:avLst/>
          </a:prstGeom>
          <a:solidFill>
            <a:srgbClr val="F2F2F2"/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Point Cloud tables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grpSp>
        <p:nvGrpSpPr>
          <p:cNvPr id="4" name="Group 53"/>
          <p:cNvGrpSpPr/>
          <p:nvPr/>
        </p:nvGrpSpPr>
        <p:grpSpPr>
          <a:xfrm>
            <a:off x="726371" y="4800600"/>
            <a:ext cx="4614219" cy="1193552"/>
            <a:chOff x="2417762" y="4876800"/>
            <a:chExt cx="5677560" cy="1193552"/>
          </a:xfrm>
        </p:grpSpPr>
        <p:sp>
          <p:nvSpPr>
            <p:cNvPr id="118" name="Rectangle 117"/>
            <p:cNvSpPr/>
            <p:nvPr/>
          </p:nvSpPr>
          <p:spPr>
            <a:xfrm>
              <a:off x="3024164" y="4876800"/>
              <a:ext cx="2232049" cy="609600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rgbClr val="30303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</a:rPr>
                <a:t>Direct load from LAS files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7762" y="5610750"/>
              <a:ext cx="2000249" cy="31803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+mn-lt"/>
                  <a:ea typeface="Times New Roman" pitchFamily="-103" charset="0"/>
                  <a:cs typeface="Times New Roman" pitchFamily="-103" charset="0"/>
                </a:rPr>
                <a:t>Flat files</a:t>
              </a:r>
            </a:p>
          </p:txBody>
        </p:sp>
        <p:cxnSp>
          <p:nvCxnSpPr>
            <p:cNvPr id="21" name="Elbow Connector 49"/>
            <p:cNvCxnSpPr>
              <a:cxnSpLocks noChangeShapeType="1"/>
            </p:cNvCxnSpPr>
            <p:nvPr/>
          </p:nvCxnSpPr>
          <p:spPr bwMode="auto">
            <a:xfrm>
              <a:off x="6789737" y="5656263"/>
              <a:ext cx="914400" cy="200025"/>
            </a:xfrm>
            <a:prstGeom prst="bentConnector3">
              <a:avLst>
                <a:gd name="adj1" fmla="val 50000"/>
              </a:avLst>
            </a:prstGeom>
            <a:noFill/>
            <a:ln w="9525">
              <a:noFill/>
              <a:round/>
              <a:headEnd/>
              <a:tailEnd type="arrow" w="med" len="med"/>
            </a:ln>
          </p:spPr>
        </p:cxnSp>
        <p:sp>
          <p:nvSpPr>
            <p:cNvPr id="70" name="TextBox 69"/>
            <p:cNvSpPr txBox="1"/>
            <p:nvPr/>
          </p:nvSpPr>
          <p:spPr>
            <a:xfrm>
              <a:off x="2570162" y="5686950"/>
              <a:ext cx="2000249" cy="31803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+mn-lt"/>
                  <a:ea typeface="Times New Roman" pitchFamily="-103" charset="0"/>
                  <a:cs typeface="Times New Roman" pitchFamily="-103" charset="0"/>
                </a:rPr>
                <a:t>Flat files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22563" y="5752038"/>
              <a:ext cx="2000249" cy="31803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+mn-lt"/>
                  <a:ea typeface="Times New Roman" pitchFamily="-103" charset="0"/>
                  <a:cs typeface="Times New Roman" pitchFamily="-103" charset="0"/>
                </a:rPr>
                <a:t>LiDAR</a:t>
              </a:r>
              <a:r>
                <a:rPr lang="en-US" sz="1600" dirty="0" smtClean="0">
                  <a:latin typeface="+mn-lt"/>
                  <a:ea typeface="Times New Roman" pitchFamily="-103" charset="0"/>
                  <a:cs typeface="Times New Roman" pitchFamily="-103" charset="0"/>
                </a:rPr>
                <a:t> files</a:t>
              </a:r>
              <a:endParaRPr lang="en-US" sz="1600" dirty="0">
                <a:latin typeface="+mn-lt"/>
                <a:ea typeface="Times New Roman" pitchFamily="-103" charset="0"/>
                <a:cs typeface="Times New Roman" pitchFamily="-103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095073" y="5752316"/>
              <a:ext cx="2000249" cy="318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dirty="0" err="1" smtClean="0">
                  <a:latin typeface="+mn-lt"/>
                  <a:ea typeface="Times New Roman" pitchFamily="-103" charset="0"/>
                  <a:cs typeface="Times New Roman" pitchFamily="-103" charset="0"/>
                </a:rPr>
                <a:t>LiDAR</a:t>
              </a:r>
              <a:r>
                <a:rPr lang="en-US" sz="1600" dirty="0" smtClean="0">
                  <a:latin typeface="+mn-lt"/>
                  <a:ea typeface="Times New Roman" pitchFamily="-103" charset="0"/>
                  <a:cs typeface="Times New Roman" pitchFamily="-103" charset="0"/>
                </a:rPr>
                <a:t> loader</a:t>
              </a:r>
              <a:endParaRPr lang="en-US" sz="1600" dirty="0">
                <a:latin typeface="+mn-lt"/>
                <a:ea typeface="Times New Roman" pitchFamily="-103" charset="0"/>
                <a:cs typeface="Times New Roman" pitchFamily="-103" charset="0"/>
              </a:endParaRPr>
            </a:p>
          </p:txBody>
        </p:sp>
        <p:cxnSp>
          <p:nvCxnSpPr>
            <p:cNvPr id="91" name="Straight Arrow Connector 90"/>
            <p:cNvCxnSpPr>
              <a:stCxn id="71" idx="3"/>
              <a:endCxn id="86" idx="1"/>
            </p:cNvCxnSpPr>
            <p:nvPr/>
          </p:nvCxnSpPr>
          <p:spPr>
            <a:xfrm>
              <a:off x="4722812" y="5911056"/>
              <a:ext cx="1372260" cy="278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96"/>
            <p:cNvCxnSpPr>
              <a:stCxn id="86" idx="0"/>
              <a:endCxn id="66" idx="2"/>
            </p:cNvCxnSpPr>
            <p:nvPr/>
          </p:nvCxnSpPr>
          <p:spPr>
            <a:xfrm rot="16200000" flipV="1">
              <a:off x="6763102" y="5420219"/>
              <a:ext cx="663533" cy="661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Group 56"/>
          <p:cNvGrpSpPr/>
          <p:nvPr/>
        </p:nvGrpSpPr>
        <p:grpSpPr>
          <a:xfrm>
            <a:off x="679924" y="1600200"/>
            <a:ext cx="4644647" cy="2819400"/>
            <a:chOff x="2360612" y="1676400"/>
            <a:chExt cx="5715000" cy="2819400"/>
          </a:xfrm>
        </p:grpSpPr>
        <p:sp>
          <p:nvSpPr>
            <p:cNvPr id="9" name="TextBox 8"/>
            <p:cNvSpPr txBox="1"/>
            <p:nvPr/>
          </p:nvSpPr>
          <p:spPr>
            <a:xfrm>
              <a:off x="6075363" y="2932916"/>
              <a:ext cx="2000249" cy="31803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n-lt"/>
                  <a:ea typeface="Times New Roman" pitchFamily="-103" charset="0"/>
                  <a:cs typeface="Times New Roman" pitchFamily="-103" charset="0"/>
                </a:rPr>
                <a:t>Point</a:t>
              </a:r>
              <a:r>
                <a:rPr lang="en-US" sz="1600" dirty="0" smtClean="0">
                  <a:latin typeface="+mn-lt"/>
                  <a:ea typeface="Times New Roman" pitchFamily="-103" charset="0"/>
                  <a:cs typeface="Times New Roman" pitchFamily="-103" charset="0"/>
                </a:rPr>
                <a:t> tables</a:t>
              </a:r>
              <a:endParaRPr lang="en-US" sz="1600" dirty="0">
                <a:latin typeface="+mn-lt"/>
                <a:ea typeface="Times New Roman" pitchFamily="-103" charset="0"/>
                <a:cs typeface="Times New Roman" pitchFamily="-103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17761" y="1738838"/>
              <a:ext cx="2000249" cy="31803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+mn-lt"/>
                  <a:ea typeface="Times New Roman" pitchFamily="-103" charset="0"/>
                  <a:cs typeface="Times New Roman" pitchFamily="-103" charset="0"/>
                </a:rPr>
                <a:t>LiDAR Files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75363" y="1891237"/>
              <a:ext cx="2000249" cy="3180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latin typeface="+mn-lt"/>
                  <a:ea typeface="Times New Roman" pitchFamily="-103" charset="0"/>
                  <a:cs typeface="Times New Roman" pitchFamily="-103" charset="0"/>
                </a:rPr>
                <a:t>Point loader</a:t>
              </a:r>
              <a:endParaRPr lang="en-US" sz="1600" dirty="0">
                <a:latin typeface="+mn-lt"/>
                <a:ea typeface="Times New Roman" pitchFamily="-103" charset="0"/>
                <a:cs typeface="Times New Roman" pitchFamily="-103" charset="0"/>
              </a:endParaRPr>
            </a:p>
          </p:txBody>
        </p:sp>
        <p:cxnSp>
          <p:nvCxnSpPr>
            <p:cNvPr id="12" name="Elbow Connector 8"/>
            <p:cNvCxnSpPr>
              <a:cxnSpLocks noChangeShapeType="1"/>
            </p:cNvCxnSpPr>
            <p:nvPr/>
          </p:nvCxnSpPr>
          <p:spPr bwMode="auto">
            <a:xfrm rot="16200000" flipH="1">
              <a:off x="6615112" y="1812925"/>
              <a:ext cx="901700" cy="628650"/>
            </a:xfrm>
            <a:prstGeom prst="bentConnector3">
              <a:avLst>
                <a:gd name="adj1" fmla="val 50000"/>
              </a:avLst>
            </a:prstGeom>
            <a:noFill/>
            <a:ln w="9525">
              <a:noFill/>
              <a:round/>
              <a:headEnd/>
              <a:tailEnd type="arrow" w="med" len="med"/>
            </a:ln>
          </p:spPr>
        </p:cxnSp>
        <p:cxnSp>
          <p:nvCxnSpPr>
            <p:cNvPr id="14" name="Elbow Connector 12"/>
            <p:cNvCxnSpPr>
              <a:cxnSpLocks noChangeShapeType="1"/>
            </p:cNvCxnSpPr>
            <p:nvPr/>
          </p:nvCxnSpPr>
          <p:spPr bwMode="auto">
            <a:xfrm>
              <a:off x="6608762" y="1935162"/>
              <a:ext cx="914400" cy="200025"/>
            </a:xfrm>
            <a:prstGeom prst="bentConnector3">
              <a:avLst>
                <a:gd name="adj1" fmla="val 50000"/>
              </a:avLst>
            </a:prstGeom>
            <a:noFill/>
            <a:ln w="9525">
              <a:noFill/>
              <a:round/>
              <a:headEnd/>
              <a:tailEnd type="arrow" w="med" len="med"/>
            </a:ln>
          </p:spPr>
        </p:cxnSp>
        <p:cxnSp>
          <p:nvCxnSpPr>
            <p:cNvPr id="16" name="Elbow Connector 24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rot="5400000">
              <a:off x="6713666" y="2570911"/>
              <a:ext cx="723643" cy="1954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 type="arrow" w="med" len="med"/>
            </a:ln>
          </p:spPr>
        </p:cxnSp>
        <p:sp>
          <p:nvSpPr>
            <p:cNvPr id="55" name="TextBox 54"/>
            <p:cNvSpPr txBox="1"/>
            <p:nvPr/>
          </p:nvSpPr>
          <p:spPr>
            <a:xfrm>
              <a:off x="2570162" y="1815038"/>
              <a:ext cx="2000249" cy="31803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>
                  <a:latin typeface="+mn-lt"/>
                  <a:ea typeface="Times New Roman" pitchFamily="-103" charset="0"/>
                  <a:cs typeface="Times New Roman" pitchFamily="-103" charset="0"/>
                </a:rPr>
                <a:t>LiDAR Files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22562" y="1880126"/>
              <a:ext cx="2000249" cy="31803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latin typeface="+mn-lt"/>
                  <a:ea typeface="Times New Roman" pitchFamily="-103" charset="0"/>
                  <a:cs typeface="Times New Roman" pitchFamily="-103" charset="0"/>
                </a:rPr>
                <a:t>Flat Files</a:t>
              </a:r>
              <a:endParaRPr lang="en-US" sz="1600" dirty="0">
                <a:latin typeface="+mn-lt"/>
                <a:ea typeface="Times New Roman" pitchFamily="-103" charset="0"/>
                <a:cs typeface="Times New Roman" pitchFamily="-103" charset="0"/>
              </a:endParaRPr>
            </a:p>
          </p:txBody>
        </p:sp>
        <p:cxnSp>
          <p:nvCxnSpPr>
            <p:cNvPr id="94" name="Straight Arrow Connector 93"/>
            <p:cNvCxnSpPr>
              <a:stCxn id="56" idx="3"/>
              <a:endCxn id="8" idx="1"/>
            </p:cNvCxnSpPr>
            <p:nvPr/>
          </p:nvCxnSpPr>
          <p:spPr>
            <a:xfrm>
              <a:off x="4722811" y="2039144"/>
              <a:ext cx="1352551" cy="11111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arrow" w="med" len="med"/>
            </a:ln>
          </p:spPr>
        </p:cxnSp>
        <p:cxnSp>
          <p:nvCxnSpPr>
            <p:cNvPr id="23" name="Elbow Connector 60"/>
            <p:cNvCxnSpPr>
              <a:cxnSpLocks noChangeShapeType="1"/>
              <a:stCxn id="9" idx="2"/>
              <a:endCxn id="20" idx="0"/>
            </p:cNvCxnSpPr>
            <p:nvPr/>
          </p:nvCxnSpPr>
          <p:spPr bwMode="auto">
            <a:xfrm rot="5400000">
              <a:off x="6921690" y="3404566"/>
              <a:ext cx="307595" cy="1954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 type="arrow" w="med" len="med"/>
            </a:ln>
          </p:spPr>
        </p:cxnSp>
        <p:sp>
          <p:nvSpPr>
            <p:cNvPr id="120" name="Rectangle 119"/>
            <p:cNvSpPr/>
            <p:nvPr/>
          </p:nvSpPr>
          <p:spPr>
            <a:xfrm>
              <a:off x="2360612" y="2438400"/>
              <a:ext cx="2286000" cy="685800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rgbClr val="30303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</a:rPr>
                <a:t>Load flat ASCII files into point tables …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741612" y="3429000"/>
              <a:ext cx="2819400" cy="762000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rgbClr val="30303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</a:rPr>
                <a:t>… then build the point cloud from the point tables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Elbow Connector 24"/>
            <p:cNvCxnSpPr>
              <a:cxnSpLocks noChangeShapeType="1"/>
            </p:cNvCxnSpPr>
            <p:nvPr/>
          </p:nvCxnSpPr>
          <p:spPr bwMode="auto">
            <a:xfrm rot="5400000">
              <a:off x="6783387" y="4202906"/>
              <a:ext cx="584200" cy="158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 type="arrow" w="med" len="med"/>
            </a:ln>
          </p:spPr>
        </p:cxnSp>
        <p:sp>
          <p:nvSpPr>
            <p:cNvPr id="20" name="TextBox 19"/>
            <p:cNvSpPr txBox="1"/>
            <p:nvPr/>
          </p:nvSpPr>
          <p:spPr>
            <a:xfrm>
              <a:off x="6075363" y="3558547"/>
              <a:ext cx="2000249" cy="5396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latin typeface="+mn-lt"/>
                  <a:ea typeface="Times New Roman" pitchFamily="-103" charset="0"/>
                  <a:cs typeface="Times New Roman" pitchFamily="-103" charset="0"/>
                </a:rPr>
                <a:t>Build from point tables</a:t>
              </a:r>
              <a:endParaRPr lang="en-US" sz="1600" dirty="0">
                <a:latin typeface="+mn-lt"/>
                <a:ea typeface="Times New Roman" pitchFamily="-103" charset="0"/>
                <a:cs typeface="Times New Roman" pitchFamily="-103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361876" y="3835401"/>
            <a:ext cx="1625626" cy="620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  <a:ea typeface="Times New Roman" pitchFamily="-103" charset="0"/>
                <a:cs typeface="Times New Roman" pitchFamily="-103" charset="0"/>
              </a:rPr>
              <a:t>Query and Clip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05521" y="3875678"/>
            <a:ext cx="1500479" cy="539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  <a:ea typeface="Times New Roman" pitchFamily="-103" charset="0"/>
                <a:cs typeface="Times New Roman" pitchFamily="-103" charset="0"/>
              </a:rPr>
              <a:t>Convert to Geometries</a:t>
            </a:r>
          </a:p>
        </p:txBody>
      </p:sp>
      <p:cxnSp>
        <p:nvCxnSpPr>
          <p:cNvPr id="61" name="Elbow Connector 27"/>
          <p:cNvCxnSpPr>
            <a:cxnSpLocks noChangeShapeType="1"/>
            <a:endCxn id="58" idx="1"/>
          </p:cNvCxnSpPr>
          <p:nvPr/>
        </p:nvCxnSpPr>
        <p:spPr bwMode="auto">
          <a:xfrm flipV="1">
            <a:off x="5324571" y="4145495"/>
            <a:ext cx="1037305" cy="625464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62" name="TextBox 61"/>
          <p:cNvSpPr txBox="1"/>
          <p:nvPr/>
        </p:nvSpPr>
        <p:spPr>
          <a:xfrm>
            <a:off x="6350264" y="4918379"/>
            <a:ext cx="1625626" cy="7612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  <a:ea typeface="Times New Roman" pitchFamily="-103" charset="0"/>
                <a:cs typeface="Times New Roman" pitchFamily="-103" charset="0"/>
              </a:rPr>
              <a:t>Generate</a:t>
            </a:r>
            <a:r>
              <a:rPr lang="en-US" sz="1600" dirty="0" smtClean="0">
                <a:latin typeface="+mn-lt"/>
                <a:ea typeface="Times New Roman" pitchFamily="-103" charset="0"/>
                <a:cs typeface="Times New Roman" pitchFamily="-103" charset="0"/>
              </a:rPr>
              <a:t> Elevation Contour Lines</a:t>
            </a:r>
            <a:endParaRPr lang="en-US" sz="1600" dirty="0">
              <a:latin typeface="+mn-lt"/>
              <a:ea typeface="Times New Roman" pitchFamily="-103" charset="0"/>
              <a:cs typeface="Times New Roman" pitchFamily="-103" charset="0"/>
            </a:endParaRPr>
          </a:p>
        </p:txBody>
      </p:sp>
      <p:cxnSp>
        <p:nvCxnSpPr>
          <p:cNvPr id="63" name="Elbow Connector 27"/>
          <p:cNvCxnSpPr>
            <a:cxnSpLocks noChangeShapeType="1"/>
            <a:endCxn id="62" idx="1"/>
          </p:cNvCxnSpPr>
          <p:nvPr/>
        </p:nvCxnSpPr>
        <p:spPr bwMode="auto">
          <a:xfrm>
            <a:off x="5324572" y="4770954"/>
            <a:ext cx="1025692" cy="52804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64" name="Straight Arrow Connector 63"/>
          <p:cNvCxnSpPr/>
          <p:nvPr/>
        </p:nvCxnSpPr>
        <p:spPr>
          <a:xfrm flipV="1">
            <a:off x="7987502" y="4138181"/>
            <a:ext cx="418019" cy="14629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a typeface="ＭＳ Ｐゴシック" pitchFamily="-111" charset="-128"/>
                <a:cs typeface="ＭＳ Ｐゴシック" pitchFamily="-111" charset="-128"/>
              </a:rPr>
              <a:t>Loading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 Point </a:t>
            </a:r>
            <a:r>
              <a:rPr lang="fr-FR" dirty="0" err="1" smtClean="0">
                <a:ea typeface="ＭＳ Ｐゴシック" pitchFamily="-111" charset="-128"/>
                <a:cs typeface="ＭＳ Ｐゴシック" pitchFamily="-111" charset="-128"/>
              </a:rPr>
              <a:t>Clouds</a:t>
            </a:r>
            <a:r>
              <a:rPr lang="fr-FR" dirty="0" smtClean="0">
                <a:ea typeface="ＭＳ Ｐゴシック" pitchFamily="-111" charset="-128"/>
                <a:cs typeface="ＭＳ Ｐゴシック" pitchFamily="-111" charset="-128"/>
              </a:rPr>
              <a:t> in SDO_PC</a:t>
            </a:r>
            <a:endParaRPr lang="fr-FR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Input: Files in ASPRS LAS binary format (« LAS files »)</a:t>
            </a:r>
          </a:p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Option 1: Direct Loading </a:t>
            </a:r>
          </a:p>
          <a:p>
            <a:pPr lvl="1"/>
            <a:r>
              <a:rPr lang="fr-FR"/>
              <a:t>Use commercial tools (FME etc)</a:t>
            </a:r>
          </a:p>
          <a:p>
            <a:pPr lvl="1"/>
            <a:r>
              <a:rPr lang="fr-FR"/>
              <a:t>Use open source libLAS tools and libraries (« las2oci »)</a:t>
            </a:r>
          </a:p>
          <a:p>
            <a:pPr lvl="1"/>
            <a:endParaRPr lang="fr-FR"/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Option 2: Loading via text formats</a:t>
            </a:r>
          </a:p>
          <a:p>
            <a:pPr lvl="1"/>
            <a:r>
              <a:rPr lang="fr-FR"/>
              <a:t>Convert LAS files to text flat files (« las2txt »)</a:t>
            </a:r>
          </a:p>
          <a:p>
            <a:pPr lvl="1"/>
            <a:r>
              <a:rPr lang="fr-FR"/>
              <a:t>Load text files into a simple point table (sql*loader)</a:t>
            </a:r>
          </a:p>
          <a:p>
            <a:pPr lvl="1"/>
            <a:r>
              <a:rPr lang="fr-FR"/>
              <a:t>Create point cloud from the point table</a:t>
            </a:r>
          </a:p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1" charset="-128"/>
                <a:cs typeface="ＭＳ Ｐゴシック" pitchFamily="-111" charset="-128"/>
              </a:rPr>
              <a:t>1. Creating Point Cloud Tables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the SDO_PC type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Can have any number of PC tables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Include any combination of attributes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Scenes can be searched on any attribute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Also the spatial extent of the scene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533400" y="3897313"/>
            <a:ext cx="8534400" cy="2032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>
                <a:solidFill>
                  <a:srgbClr val="000066"/>
                </a:solidFill>
                <a:latin typeface="Courier New" pitchFamily="-111" charset="0"/>
              </a:rPr>
              <a:t>CREATE TABLE LIDAR_SCENES(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>
                <a:solidFill>
                  <a:srgbClr val="000066"/>
                </a:solidFill>
                <a:latin typeface="Courier New" pitchFamily="-111" charset="0"/>
              </a:rPr>
              <a:t>  ID        </a:t>
            </a:r>
            <a:r>
              <a:rPr lang="en-US" sz="1800" dirty="0" smtClean="0">
                <a:solidFill>
                  <a:srgbClr val="000066"/>
                </a:solidFill>
                <a:latin typeface="Courier New" pitchFamily="-111" charset="0"/>
              </a:rPr>
              <a:t>	NUMBER </a:t>
            </a:r>
            <a:r>
              <a:rPr lang="en-US" sz="1800" dirty="0">
                <a:solidFill>
                  <a:srgbClr val="000066"/>
                </a:solidFill>
                <a:latin typeface="Courier New" pitchFamily="-111" charset="0"/>
              </a:rPr>
              <a:t>PRIMARY KEY,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>
                <a:solidFill>
                  <a:srgbClr val="000066"/>
                </a:solidFill>
                <a:latin typeface="Courier New" pitchFamily="-111" charset="0"/>
              </a:rPr>
              <a:t>  COLLECTION_TS	TIMESTAMP,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>
                <a:solidFill>
                  <a:srgbClr val="000066"/>
                </a:solidFill>
                <a:latin typeface="Courier New" pitchFamily="-111" charset="0"/>
              </a:rPr>
              <a:t>  DESCRIPTION	CLOB,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>
                <a:solidFill>
                  <a:srgbClr val="000066"/>
                </a:solidFill>
                <a:latin typeface="Courier New" pitchFamily="-111" charset="0"/>
              </a:rPr>
              <a:t>  ... (any number of attributes) ...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POINT_CLOUD   </a:t>
            </a:r>
            <a:r>
              <a:rPr lang="en-US" sz="1800" smtClean="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800" smtClean="0">
                <a:solidFill>
                  <a:schemeClr val="accent1"/>
                </a:solidFill>
                <a:latin typeface="Courier New" pitchFamily="-111" charset="0"/>
              </a:rPr>
              <a:t>SDO_PC</a:t>
            </a:r>
            <a:endParaRPr lang="en-US" sz="1800" dirty="0">
              <a:solidFill>
                <a:schemeClr val="accent1"/>
              </a:solidFill>
              <a:latin typeface="Courier New" pitchFamily="-111" charset="0"/>
            </a:endParaRP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SDO_PC type 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PC_EXTENT is the footprint of the point cloud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Needs a spatial index to support spatial searching</a:t>
            </a:r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457200" y="2792413"/>
            <a:ext cx="6096000" cy="31226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BASE_TABLE           VARCHAR2(70)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BASE_TABLE_COL       VARCHAR2(1024)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PC_ID  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BLK_TABLE            VARCHAR2(70)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PTN_PARAMS           VARCHAR2(1024)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PC_EXTENT            MDSYS.SDO_GEOMETRY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PC_TOL 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PC_TOT_DIMENSIONS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PC_DOMAIN            MDSYS.SDO_ORGSCL_TYPE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PC_VAL_ATTR_TABLES   MDSYS.SDO_STRING_ARRAY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PC_OTHER_ATTRS       SYS.XMLTYPE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7429500" y="2895600"/>
            <a:ext cx="2324100" cy="379413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PC table and column</a:t>
            </a:r>
          </a:p>
        </p:txBody>
      </p:sp>
      <p:sp>
        <p:nvSpPr>
          <p:cNvPr id="110598" name="Line 6"/>
          <p:cNvSpPr>
            <a:spLocks noChangeShapeType="1"/>
          </p:cNvSpPr>
          <p:nvPr/>
        </p:nvSpPr>
        <p:spPr bwMode="auto">
          <a:xfrm flipH="1">
            <a:off x="6019800" y="3070225"/>
            <a:ext cx="1295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533400" y="2819400"/>
            <a:ext cx="5334000" cy="5334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0600" name="Rectangle 8"/>
          <p:cNvSpPr>
            <a:spLocks noChangeArrowheads="1"/>
          </p:cNvSpPr>
          <p:nvPr/>
        </p:nvSpPr>
        <p:spPr bwMode="auto">
          <a:xfrm>
            <a:off x="533400" y="3429000"/>
            <a:ext cx="5334000" cy="5334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0601" name="Text Box 9"/>
          <p:cNvSpPr txBox="1">
            <a:spLocks noChangeArrowheads="1"/>
          </p:cNvSpPr>
          <p:nvPr/>
        </p:nvSpPr>
        <p:spPr bwMode="auto">
          <a:xfrm>
            <a:off x="7429500" y="3429000"/>
            <a:ext cx="2324100" cy="654050"/>
          </a:xfrm>
          <a:prstGeom prst="rect">
            <a:avLst/>
          </a:prstGeom>
          <a:solidFill>
            <a:srgbClr val="FFC40E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76200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b="0">
                <a:solidFill>
                  <a:schemeClr val="hlink"/>
                </a:solidFill>
                <a:latin typeface="Univers" charset="0"/>
              </a:rPr>
              <a:t>Block  table and column</a:t>
            </a:r>
          </a:p>
        </p:txBody>
      </p:sp>
      <p:sp>
        <p:nvSpPr>
          <p:cNvPr id="110602" name="Line 10"/>
          <p:cNvSpPr>
            <a:spLocks noChangeShapeType="1"/>
          </p:cNvSpPr>
          <p:nvPr/>
        </p:nvSpPr>
        <p:spPr bwMode="auto">
          <a:xfrm flipH="1">
            <a:off x="6019800" y="3603625"/>
            <a:ext cx="1295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SDO_PC type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2438" y="1268413"/>
          <a:ext cx="9215437" cy="4675776"/>
        </p:xfrm>
        <a:graphic>
          <a:graphicData uri="http://schemas.openxmlformats.org/drawingml/2006/table">
            <a:tbl>
              <a:tblPr/>
              <a:tblGrid>
                <a:gridCol w="2484437"/>
                <a:gridCol w="6731000"/>
              </a:tblGrid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Attribute</a:t>
                      </a:r>
                    </a:p>
                  </a:txBody>
                  <a:tcPr marL="31903" marR="31903" marT="15952" marB="1595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Explanation</a:t>
                      </a:r>
                    </a:p>
                  </a:txBody>
                  <a:tcPr marL="31903" marR="31903" marT="15952" marB="1595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BASE_TABLE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Name of the base table containing a column of type SDO_PC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BASE_TABLE_COL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Name of the column of type SDO_PC in the base table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PC_ID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ID number for the point cloud 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BLK_TABLE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Name of the table that contains information about each block in the point cloud. 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PTN_PARAMS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Parameters for partitioning the point cloud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PC_EXTENT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SDO_GEOMETRY object representing the spatial extent of the point cloud (the minimum bounding object enclosing all objects in the point cloud)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PC_TOL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Tolerance value for points in the point cloud.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PC_TOT_DIMENSIONS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Total number of dimensions in the point cloud. Includes spatial dimensions and any nonspatial dimensions, up to a maximum total of 9.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PC_DOMAINS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used.)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PC_VAL_ATTR_TABLES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SDO_STRING_ARRAY object specifying the names of any value attribute tables for the point cloud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PC_OTHER_ATTRS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XMLTYPE object specifying any other attributes of the point cloud</a:t>
                      </a:r>
                    </a:p>
                  </a:txBody>
                  <a:tcPr marL="31903" marR="31903" marT="15952" marB="1595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 pitchFamily="-111" charset="-128"/>
                <a:cs typeface="ＭＳ Ｐゴシック" pitchFamily="-111" charset="-128"/>
              </a:rPr>
              <a:t>2. Creating Point Cloud Block Tables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Using the SDO_PC_BLK type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Define a primary key on the object and block ids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Use SECUREFILE lobs (new structure in 11g)</a:t>
            </a: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Allows compression of the LOBs!</a:t>
            </a:r>
          </a:p>
          <a:p>
            <a:pPr lvl="1"/>
            <a:r>
              <a:rPr lang="en-US"/>
              <a:t>(also encryption and de-duplication)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533400" y="2057400"/>
            <a:ext cx="8534400" cy="2032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dirty="0">
                <a:solidFill>
                  <a:srgbClr val="000066"/>
                </a:solidFill>
                <a:latin typeface="Courier New" pitchFamily="-111" charset="0"/>
              </a:rPr>
              <a:t>CREATE TABLE PC_BLK_01 OF </a:t>
            </a:r>
            <a:r>
              <a:rPr lang="en-GB" sz="1800" dirty="0">
                <a:solidFill>
                  <a:schemeClr val="accent1"/>
                </a:solidFill>
                <a:latin typeface="Courier New" pitchFamily="-111" charset="0"/>
              </a:rPr>
              <a:t>SDO_PC_BLK</a:t>
            </a:r>
            <a:r>
              <a:rPr lang="en-GB" sz="1800" dirty="0">
                <a:solidFill>
                  <a:schemeClr val="hlink"/>
                </a:solidFill>
                <a:latin typeface="Courier New" pitchFamily="-111" charset="0"/>
              </a:rPr>
              <a:t> </a:t>
            </a:r>
            <a:r>
              <a:rPr lang="en-GB" sz="1800" dirty="0">
                <a:solidFill>
                  <a:srgbClr val="000066"/>
                </a:solidFill>
                <a:latin typeface="Courier New" pitchFamily="-111" charset="0"/>
              </a:rPr>
              <a:t>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dirty="0">
                <a:solidFill>
                  <a:srgbClr val="000066"/>
                </a:solidFill>
                <a:latin typeface="Courier New" pitchFamily="-111" charset="0"/>
              </a:rPr>
              <a:t>  PRIMARY KEY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dirty="0">
                <a:solidFill>
                  <a:srgbClr val="000066"/>
                </a:solidFill>
                <a:latin typeface="Courier New" pitchFamily="-111" charset="0"/>
              </a:rPr>
              <a:t>     OBJ_ID, BLK_ID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dirty="0">
                <a:solidFill>
                  <a:srgbClr val="000066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dirty="0">
                <a:solidFill>
                  <a:srgbClr val="000066"/>
                </a:solidFill>
                <a:latin typeface="Courier New" pitchFamily="-111" charset="0"/>
              </a:rPr>
              <a:t>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dirty="0">
                <a:solidFill>
                  <a:srgbClr val="000066"/>
                </a:solidFill>
                <a:latin typeface="Courier New" pitchFamily="-111" charset="0"/>
              </a:rPr>
              <a:t>LOB(POINTS) STORE AS </a:t>
            </a:r>
            <a:r>
              <a:rPr lang="en-GB" sz="1800" dirty="0">
                <a:solidFill>
                  <a:schemeClr val="accent1"/>
                </a:solidFill>
                <a:latin typeface="Courier New" pitchFamily="-111" charset="0"/>
              </a:rPr>
              <a:t>SECUREFILE</a:t>
            </a:r>
            <a:endParaRPr lang="en-GB" sz="1800" dirty="0">
              <a:solidFill>
                <a:srgbClr val="000066"/>
              </a:solidFill>
              <a:latin typeface="Courier New" pitchFamily="-111" charset="0"/>
            </a:endParaRP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800" dirty="0">
                <a:solidFill>
                  <a:srgbClr val="000066"/>
                </a:solidFill>
                <a:latin typeface="Courier New" pitchFamily="-111" charset="0"/>
              </a:rPr>
              <a:t>  (</a:t>
            </a:r>
            <a:r>
              <a:rPr lang="en-GB" sz="1800" dirty="0">
                <a:solidFill>
                  <a:schemeClr val="accent1"/>
                </a:solidFill>
                <a:latin typeface="Courier New" pitchFamily="-111" charset="0"/>
              </a:rPr>
              <a:t>COMPRESS HIGH </a:t>
            </a:r>
            <a:r>
              <a:rPr lang="en-GB" sz="1800" dirty="0">
                <a:solidFill>
                  <a:srgbClr val="000066"/>
                </a:solidFill>
                <a:latin typeface="Courier New" pitchFamily="-111" charset="0"/>
              </a:rPr>
              <a:t>NOCACHE NOLOGGING);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How is a Compound System Formed ?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81000" y="1371600"/>
            <a:ext cx="8958263" cy="86857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select </a:t>
            </a:r>
            <a:r>
              <a:rPr lang="en-US" sz="1600" dirty="0" err="1" smtClean="0">
                <a:latin typeface="Courier New" pitchFamily="-111" charset="0"/>
              </a:rPr>
              <a:t>coord_ref_sys_name</a:t>
            </a:r>
            <a:r>
              <a:rPr lang="en-US" sz="1600" dirty="0" smtClean="0">
                <a:latin typeface="Courier New" pitchFamily="-111" charset="0"/>
              </a:rPr>
              <a:t>, </a:t>
            </a:r>
            <a:r>
              <a:rPr lang="en-US" sz="1600" dirty="0" err="1" smtClean="0">
                <a:latin typeface="Courier New" pitchFamily="-111" charset="0"/>
              </a:rPr>
              <a:t>cmpd_horiz_srid</a:t>
            </a:r>
            <a:r>
              <a:rPr lang="en-US" sz="1600" dirty="0" smtClean="0">
                <a:latin typeface="Courier New" pitchFamily="-111" charset="0"/>
              </a:rPr>
              <a:t>, </a:t>
            </a:r>
            <a:r>
              <a:rPr lang="en-US" sz="1600" dirty="0" err="1" smtClean="0">
                <a:latin typeface="Courier New" pitchFamily="-111" charset="0"/>
              </a:rPr>
              <a:t>cmpd_vert_srid</a:t>
            </a:r>
            <a:r>
              <a:rPr lang="en-US" sz="1600" dirty="0" smtClean="0">
                <a:latin typeface="Courier New" pitchFamily="-111" charset="0"/>
              </a:rPr>
              <a:t>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from </a:t>
            </a:r>
            <a:r>
              <a:rPr lang="en-US" sz="1600" dirty="0" err="1" smtClean="0">
                <a:latin typeface="Courier New" pitchFamily="-111" charset="0"/>
              </a:rPr>
              <a:t>sdo_coord_ref_system</a:t>
            </a:r>
            <a:r>
              <a:rPr lang="en-US" sz="1600" dirty="0" smtClean="0">
                <a:latin typeface="Courier New" pitchFamily="-111" charset="0"/>
              </a:rPr>
              <a:t> 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where </a:t>
            </a:r>
            <a:r>
              <a:rPr lang="en-US" sz="1600" dirty="0" err="1" smtClean="0">
                <a:latin typeface="Courier New" pitchFamily="-111" charset="0"/>
              </a:rPr>
              <a:t>srid</a:t>
            </a:r>
            <a:r>
              <a:rPr lang="en-US" sz="1600" dirty="0" smtClean="0">
                <a:latin typeface="Courier New" pitchFamily="-111" charset="0"/>
              </a:rPr>
              <a:t> = 7405;</a:t>
            </a:r>
            <a:endParaRPr lang="en-US" sz="1600" dirty="0">
              <a:latin typeface="Courier New" pitchFamily="-111" charset="0"/>
            </a:endParaRP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381000" y="2362200"/>
            <a:ext cx="8958263" cy="11640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COORD_REF_SYS_NAME                       CMPD_HORIZ_SRID CMPD_VERT_SRID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---------------------------------------- --------------- --------------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OSGB36 / British National Grid + ODN               </a:t>
            </a:r>
            <a:r>
              <a:rPr lang="en-US" sz="1600" dirty="0" smtClean="0">
                <a:solidFill>
                  <a:srgbClr val="FF0000"/>
                </a:solidFill>
                <a:latin typeface="Courier New" pitchFamily="-111" charset="0"/>
              </a:rPr>
              <a:t>27700           5701</a:t>
            </a:r>
          </a:p>
          <a:p>
            <a:pPr algn="l" defTabSz="822325" eaLnBrk="0" hangingPunct="0">
              <a:lnSpc>
                <a:spcPct val="70000"/>
              </a:lnSpc>
              <a:buClrTx/>
            </a:pPr>
            <a:r>
              <a:rPr lang="en-US" sz="1600" dirty="0" smtClean="0">
                <a:latin typeface="Courier New" pitchFamily="-111" charset="0"/>
              </a:rPr>
              <a:t>1 row selected.</a:t>
            </a:r>
            <a:endParaRPr lang="en-US" sz="1600" dirty="0">
              <a:latin typeface="Courier New" pitchFamily="-111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SDO_PC_BLK type</a:t>
            </a:r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Describes one block of points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Contains the unique identifier of the block</a:t>
            </a:r>
          </a:p>
          <a:p>
            <a:pPr lvl="1"/>
            <a:r>
              <a:rPr lang="en-US"/>
              <a:t>Scene id (OBJ_ID, same as PC_ID) and block id (BLK_ID)</a:t>
            </a: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  <a:p>
            <a:endParaRPr lang="en-US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838200" y="2209800"/>
            <a:ext cx="7162800" cy="28479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OBJ_ID 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BLK_ID    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BLK_EXTENT           MDSYS.SDO_GEOMETRY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BLK_DOMAIN           MDSYS.SDO_ORGSCL_TYPE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PCBLK_MIN_RES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PCBLK_MAX_RES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NUM_POINTS 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NUM_UNSORTED_POINTS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PT_SORT_DIM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solidFill>
                  <a:srgbClr val="000066"/>
                </a:solidFill>
                <a:latin typeface="Courier New" pitchFamily="-111" charset="0"/>
              </a:rPr>
              <a:t>POINTS               BLOB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SDO_PC_BLK type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2438" y="1558925"/>
          <a:ext cx="9215437" cy="4356255"/>
        </p:xfrm>
        <a:graphic>
          <a:graphicData uri="http://schemas.openxmlformats.org/drawingml/2006/table">
            <a:tbl>
              <a:tblPr/>
              <a:tblGrid>
                <a:gridCol w="2714625"/>
                <a:gridCol w="6500812"/>
              </a:tblGrid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Attribute</a:t>
                      </a:r>
                    </a:p>
                  </a:txBody>
                  <a:tcPr marL="31903" marR="31903" marT="15952" marB="1595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Explanation</a:t>
                      </a:r>
                    </a:p>
                  </a:txBody>
                  <a:tcPr marL="31903" marR="31903" marT="15952" marB="1595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OBJ_ID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ID number of the point cloud object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BLK_ID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ID number of the block.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BLK_EXTENT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Spatial extent of the block.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BLK_DOMAIN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(Not currently used.)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PCBLK_MIN_RES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Minimum resolution level at which the block is visible in a query.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The block is retrieved only if the query window intersects the spatial extent of the block and if the minimum - maximum resolution 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interval of the query. Usually, lower values mean farther from the view point, and higher values mean closer to the view point.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-103" charset="0"/>
                        <a:ea typeface="Times New Roman" pitchFamily="-103" charset="0"/>
                        <a:cs typeface="Times New Roman" pitchFamily="-103" charset="0"/>
                      </a:endParaRP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PCBLK_MAX_RES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Maximum resolution level at which the block is visible in a query. 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NUM_POINTS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Total number of points in the POINTS BLOB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NUM_UNSORTED_POINTS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Number of unsorted points in the POINTS BLOB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PT_SORT_DIM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Number of the dimension (1 for the first dimension, 2 for the second dimension, etc) on which the points are sorted.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POINTS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BLOB containing the points. </a:t>
                      </a:r>
                    </a:p>
                  </a:txBody>
                  <a:tcPr marL="9525" marR="9525" marT="9525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PC BLOB Structure 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638300"/>
            <a:ext cx="8667750" cy="4457700"/>
          </a:xfrm>
        </p:spPr>
        <p:txBody>
          <a:bodyPr/>
          <a:lstStyle/>
          <a:p>
            <a:pPr marL="342900" indent="-342900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The BLOB contains an array of points</a:t>
            </a:r>
          </a:p>
          <a:p>
            <a:pPr marL="342900" indent="-342900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Each point encoded as</a:t>
            </a:r>
          </a:p>
          <a:p>
            <a:pPr marL="971550" lvl="1" indent="-342900"/>
            <a:r>
              <a:rPr lang="en-US" i="1"/>
              <a:t>d</a:t>
            </a:r>
            <a:r>
              <a:rPr lang="en-US"/>
              <a:t> 64-bit floating point numbers (</a:t>
            </a:r>
            <a:r>
              <a:rPr lang="en-US" i="1"/>
              <a:t>d = </a:t>
            </a:r>
            <a:r>
              <a:rPr lang="en-US"/>
              <a:t>the dimensionality of the point)</a:t>
            </a:r>
          </a:p>
          <a:p>
            <a:pPr marL="971550" lvl="1" indent="-342900"/>
            <a:r>
              <a:rPr lang="en-US"/>
              <a:t>One 32 bit integer representing the point number</a:t>
            </a:r>
          </a:p>
          <a:p>
            <a:pPr marL="971550" lvl="1" indent="-342900"/>
            <a:r>
              <a:rPr lang="en-US"/>
              <a:t>One 32 bit integer representing the partition (= block) number</a:t>
            </a:r>
          </a:p>
          <a:p>
            <a:pPr marL="342900" indent="-342900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Future: compressed format </a:t>
            </a:r>
          </a:p>
          <a:p>
            <a:pPr marL="971550" lvl="1" indent="-342900"/>
            <a:r>
              <a:rPr lang="en-US"/>
              <a:t>Storing coordinates as offsets from the origin of the block MBR</a:t>
            </a:r>
          </a:p>
          <a:p>
            <a:pPr marL="971550" lvl="1" indent="-342900"/>
            <a:r>
              <a:rPr lang="en-US"/>
              <a:t>Using short integers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3. Loading using libLAS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Available from </a:t>
            </a:r>
            <a:r>
              <a:rPr lang="fr-FR">
                <a:ea typeface="ＭＳ Ｐゴシック" pitchFamily="-111" charset="-128"/>
                <a:cs typeface="ＭＳ Ｐゴシック" pitchFamily="-111" charset="-128"/>
                <a:hlinkClick r:id="rId2"/>
              </a:rPr>
              <a:t>http://liblas.org/</a:t>
            </a:r>
            <a:endParaRPr lang="fr-FR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For Windows, download and install pre-build binaries in the OSGeo4W package </a:t>
            </a:r>
            <a:r>
              <a:rPr lang="fr-FR">
                <a:ea typeface="ＭＳ Ｐゴシック" pitchFamily="-111" charset="-128"/>
                <a:cs typeface="ＭＳ Ｐゴシック" pitchFamily="-111" charset="-128"/>
                <a:hlinkClick r:id="rId3"/>
              </a:rPr>
              <a:t>http://trac.osgeo.org/osgeo4w/</a:t>
            </a:r>
            <a:endParaRPr lang="fr-FR">
              <a:ea typeface="ＭＳ Ｐゴシック" pitchFamily="-111" charset="-128"/>
              <a:cs typeface="ＭＳ Ｐゴシック" pitchFamily="-111" charset="-128"/>
            </a:endParaRPr>
          </a:p>
          <a:p>
            <a:pPr lvl="1"/>
            <a:r>
              <a:rPr lang="fr-FR"/>
              <a:t>A packaging of a number of open source tools: libraries, desktop GIS (Quantum, Grass, …), servers (UMN Mapserver, …)</a:t>
            </a:r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 Main tools (see </a:t>
            </a:r>
            <a:r>
              <a:rPr lang="fr-FR">
                <a:ea typeface="ＭＳ Ｐゴシック" pitchFamily="-111" charset="-128"/>
                <a:cs typeface="ＭＳ Ｐゴシック" pitchFamily="-111" charset="-128"/>
                <a:hlinkClick r:id="rId4"/>
              </a:rPr>
              <a:t>http://liblas.org/docs.html</a:t>
            </a:r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 for details)</a:t>
            </a:r>
          </a:p>
          <a:p>
            <a:pPr lvl="1"/>
            <a:r>
              <a:rPr lang="fr-FR" b="1"/>
              <a:t>lasinfo</a:t>
            </a:r>
            <a:r>
              <a:rPr lang="fr-FR"/>
              <a:t> = returns information about a LAS file</a:t>
            </a:r>
          </a:p>
          <a:p>
            <a:pPr lvl="1"/>
            <a:r>
              <a:rPr lang="fr-FR" b="1"/>
              <a:t>las2oci</a:t>
            </a:r>
            <a:r>
              <a:rPr lang="fr-FR"/>
              <a:t> = loads a LAS file into Oracle</a:t>
            </a:r>
          </a:p>
          <a:p>
            <a:pPr lvl="1"/>
            <a:r>
              <a:rPr lang="fr-FR" b="1"/>
              <a:t>las2las</a:t>
            </a:r>
            <a:r>
              <a:rPr lang="fr-FR"/>
              <a:t> = copy and transform a LAS file</a:t>
            </a:r>
          </a:p>
          <a:p>
            <a:pPr lvl="1"/>
            <a:r>
              <a:rPr lang="fr-FR" b="1"/>
              <a:t>las2txt</a:t>
            </a:r>
            <a:r>
              <a:rPr lang="fr-FR"/>
              <a:t> = converts a LAS file to a text format</a:t>
            </a:r>
          </a:p>
          <a:p>
            <a:pPr lvl="1"/>
            <a:r>
              <a:rPr lang="fr-FR" b="1"/>
              <a:t>txt2las</a:t>
            </a:r>
            <a:r>
              <a:rPr lang="fr-FR"/>
              <a:t> = the reverse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</p:txBody>
      </p:sp>
      <p:pic>
        <p:nvPicPr>
          <p:cNvPr id="117764" name="Picture 5" descr="capture1.bm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45388" y="188913"/>
            <a:ext cx="20764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5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73950" y="1052513"/>
            <a:ext cx="20955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53225" y="4584700"/>
            <a:ext cx="2879725" cy="1076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fr-FR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NOTES</a:t>
            </a:r>
          </a:p>
          <a:p>
            <a:pPr algn="l">
              <a:defRPr/>
            </a:pPr>
            <a:r>
              <a:rPr lang="fr-FR" b="0">
                <a:solidFill>
                  <a:srgbClr val="FF0000"/>
                </a:solidFill>
                <a:latin typeface="Arial" pitchFamily="-103" charset="0"/>
                <a:ea typeface="Times New Roman" pitchFamily="-103" charset="0"/>
                <a:cs typeface="Times New Roman" pitchFamily="-103" charset="0"/>
              </a:rPr>
              <a:t>liblas needs gdal 1.8 to be installed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Using las2oci</a:t>
            </a:r>
          </a:p>
        </p:txBody>
      </p:sp>
      <p:sp>
        <p:nvSpPr>
          <p:cNvPr id="118787" name="Text Box 4"/>
          <p:cNvSpPr txBox="1">
            <a:spLocks noChangeArrowheads="1"/>
          </p:cNvSpPr>
          <p:nvPr/>
        </p:nvSpPr>
        <p:spPr bwMode="auto">
          <a:xfrm>
            <a:off x="431800" y="1714500"/>
            <a:ext cx="8807450" cy="15700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las2oci --verbose --input Serpent_Mound_Model_LAS_Data.las 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--connection scott/tiger@orcl112 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--base-table-name LIDAR_SCENES --cloud-column-name POINT_CLOUD 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--block-table-name PC_BLK_01 --block-capacity 10000 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--srid 32617</a:t>
            </a:r>
          </a:p>
        </p:txBody>
      </p:sp>
      <p:graphicFrame>
        <p:nvGraphicFramePr>
          <p:cNvPr id="6" name="Group 41"/>
          <p:cNvGraphicFramePr>
            <a:graphicFrameLocks noGrp="1"/>
          </p:cNvGraphicFramePr>
          <p:nvPr/>
        </p:nvGraphicFramePr>
        <p:xfrm>
          <a:off x="452438" y="3543300"/>
          <a:ext cx="8786812" cy="2406021"/>
        </p:xfrm>
        <a:graphic>
          <a:graphicData uri="http://schemas.openxmlformats.org/drawingml/2006/table">
            <a:tbl>
              <a:tblPr/>
              <a:tblGrid>
                <a:gridCol w="4140200"/>
                <a:gridCol w="4646612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ourier New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--input 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Path to the input LAS file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ourier New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--connection scott/tiger@orcl112 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Database connection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ourier New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--base-table-name LIDAR_SCENES 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Name of point cloud table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ourier New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--cloud-column-name POINT_CLOUD 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Name of point cloud column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ourier New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--block-table-name PC_BLK_01 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Name of the block table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ourier New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--block-capacity 10000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Points per block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ourier New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--srid 32617</a:t>
                      </a:r>
                    </a:p>
                  </a:txBody>
                  <a:tcPr marL="92075" marR="92075" marT="46038" marB="460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3" charset="0"/>
                          <a:ea typeface="Times New Roman" pitchFamily="-103" charset="0"/>
                          <a:cs typeface="Times New Roman" pitchFamily="-103" charset="0"/>
                        </a:rPr>
                        <a:t>Coordinate system of the point cloud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Using las2oci</a:t>
            </a:r>
          </a:p>
        </p:txBody>
      </p:sp>
      <p:sp>
        <p:nvSpPr>
          <p:cNvPr id="1198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If the block table does not exist, it will be created automatically</a:t>
            </a:r>
          </a:p>
          <a:p>
            <a:pPr lvl="1"/>
            <a:r>
              <a:rPr lang="fr-FR"/>
              <a:t>Better to create it yourself beforehand</a:t>
            </a:r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The point cloud table must contain a column called ID</a:t>
            </a:r>
          </a:p>
          <a:p>
            <a:pPr lvl="1"/>
            <a:r>
              <a:rPr lang="fr-FR"/>
              <a:t>Automatically numbered</a:t>
            </a:r>
          </a:p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Many parameters available</a:t>
            </a:r>
          </a:p>
          <a:p>
            <a:pPr lvl="1"/>
            <a:r>
              <a:rPr lang="fr-FR"/>
              <a:t>« las2oci --help» or see </a:t>
            </a:r>
            <a:r>
              <a:rPr lang="fr-FR">
                <a:hlinkClick r:id="rId2"/>
              </a:rPr>
              <a:t>http://liblas.org/utilities/las2oci.html</a:t>
            </a:r>
            <a:endParaRPr lang="fr-FR"/>
          </a:p>
          <a:p>
            <a:pPr lvl="1"/>
            <a:r>
              <a:rPr lang="fr-FR"/>
              <a:t>Filter and transform input</a:t>
            </a:r>
          </a:p>
          <a:p>
            <a:pPr lvl="1"/>
            <a:r>
              <a:rPr lang="fr-FR"/>
              <a:t>Apply pre and post SQL </a:t>
            </a:r>
          </a:p>
          <a:p>
            <a:r>
              <a:rPr lang="fr-FR" b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NOTE: las2oci loads only the X,Y,Z, Intensity and Time dimensions </a:t>
            </a:r>
          </a:p>
          <a:p>
            <a:pPr lvl="1"/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4. Loading from text files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The input is a comma-separated-values (csv) file structure</a:t>
            </a:r>
          </a:p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You can create one from a las file using </a:t>
            </a:r>
            <a:r>
              <a:rPr lang="fr-FR" sz="2000" b="1">
                <a:ea typeface="ＭＳ Ｐゴシック" pitchFamily="-111" charset="-128"/>
                <a:cs typeface="ＭＳ Ｐゴシック" pitchFamily="-111" charset="-128"/>
              </a:rPr>
              <a:t>las2txt</a:t>
            </a:r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Can choose the format of the output (precision, separator, content)</a:t>
            </a:r>
          </a:p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Can apply various filters and transformations </a:t>
            </a:r>
          </a:p>
        </p:txBody>
      </p:sp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431800" y="2492375"/>
            <a:ext cx="8807450" cy="6223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las2txt –i Serpent_Mound_Model_LAS_Data.las 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-o Serpent_Mound_Model_LAS_Data.dat -v</a:t>
            </a:r>
          </a:p>
        </p:txBody>
      </p:sp>
      <p:sp>
        <p:nvSpPr>
          <p:cNvPr id="120837" name="Text Box 4"/>
          <p:cNvSpPr txBox="1">
            <a:spLocks noChangeArrowheads="1"/>
          </p:cNvSpPr>
          <p:nvPr/>
        </p:nvSpPr>
        <p:spPr bwMode="auto">
          <a:xfrm>
            <a:off x="431800" y="3213100"/>
            <a:ext cx="8807450" cy="15827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289814.15,4320978.61,170.76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289814.64,4320978.84,170.76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289815.12,4320979.06,170.75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289815.60,4320979.28,170.74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...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itchFamily="-111" charset="-128"/>
                <a:cs typeface="ＭＳ Ｐゴシック" pitchFamily="-111" charset="-128"/>
              </a:rPr>
              <a:t>Use all dimensions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Specify the dimensions to include</a:t>
            </a:r>
          </a:p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M specifies a point sequence number</a:t>
            </a: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r>
              <a:rPr lang="fr-FR" sz="2000">
                <a:ea typeface="ＭＳ Ｐゴシック" pitchFamily="-111" charset="-128"/>
                <a:cs typeface="ＭＳ Ｐゴシック" pitchFamily="-111" charset="-128"/>
              </a:rPr>
              <a:t>Note that the SDO_PC type only allows 9 dimensions.</a:t>
            </a: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  <a:p>
            <a:endParaRPr lang="fr-FR" sz="2000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431800" y="2492375"/>
            <a:ext cx="8807450" cy="9302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las2txt –input Serpent_Mound_Model_LAS_Data.las 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--output Serpent_Mound_Model_LAS_Data.dat 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  </a:t>
            </a:r>
            <a:r>
              <a:rPr lang="en-US" sz="1600">
                <a:solidFill>
                  <a:srgbClr val="FF0000"/>
                </a:solidFill>
                <a:latin typeface="Courier New" pitchFamily="-111" charset="0"/>
              </a:rPr>
              <a:t>--parse Mxyzirndecaup </a:t>
            </a: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-v</a:t>
            </a:r>
          </a:p>
        </p:txBody>
      </p:sp>
      <p:sp>
        <p:nvSpPr>
          <p:cNvPr id="121861" name="Text Box 4"/>
          <p:cNvSpPr txBox="1">
            <a:spLocks noChangeArrowheads="1"/>
          </p:cNvSpPr>
          <p:nvPr/>
        </p:nvSpPr>
        <p:spPr bwMode="auto">
          <a:xfrm>
            <a:off x="431800" y="3500438"/>
            <a:ext cx="8807450" cy="15700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0,289814.15,4320978.61,170.76,260,0,6,0,0,2,,,32760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1,289814.64,4320978.84,170.76,280,0,6,0,0,2,,,32760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2,289815.12,4320979.06,170.75,280,0,6,0,0,2,,,32760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3,289815.60,4320979.28,170.74,280,0,6,0,0,2,,,32760</a:t>
            </a:r>
          </a:p>
          <a:p>
            <a:pPr algn="l" defTabSz="822325" eaLnBrk="0" hangingPunct="0">
              <a:lnSpc>
                <a:spcPct val="80000"/>
              </a:lnSpc>
              <a:buClrTx/>
            </a:pPr>
            <a:r>
              <a:rPr lang="en-US" sz="1600">
                <a:solidFill>
                  <a:srgbClr val="000066"/>
                </a:solidFill>
                <a:latin typeface="Courier New" pitchFamily="-111" charset="0"/>
              </a:rPr>
              <a:t>...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Load the Text File into a Point Table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Input table is a text file</a:t>
            </a:r>
          </a:p>
          <a:p>
            <a:r>
              <a:rPr lang="en-US" sz="2400">
                <a:ea typeface="ＭＳ Ｐゴシック" pitchFamily="-111" charset="-128"/>
                <a:cs typeface="ＭＳ Ｐゴシック" pitchFamily="-111" charset="-128"/>
              </a:rPr>
              <a:t>Load using SQL*Loader</a:t>
            </a:r>
          </a:p>
        </p:txBody>
      </p:sp>
      <p:sp>
        <p:nvSpPr>
          <p:cNvPr id="122884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22885" name="Rectangle 4"/>
          <p:cNvSpPr>
            <a:spLocks noChangeArrowheads="1"/>
          </p:cNvSpPr>
          <p:nvPr/>
        </p:nvSpPr>
        <p:spPr bwMode="auto">
          <a:xfrm>
            <a:off x="5145088" y="1052513"/>
            <a:ext cx="3505200" cy="13858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CREATE TABLE input_points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rid             VARCHAR2(40),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val_d1  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val_d2          NUMBER,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val_d3          NUMBER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)</a:t>
            </a:r>
            <a:endParaRPr lang="en-US" sz="1400">
              <a:solidFill>
                <a:schemeClr val="accent1"/>
              </a:solidFill>
              <a:latin typeface="Courier New" pitchFamily="-111" charset="0"/>
            </a:endParaRPr>
          </a:p>
        </p:txBody>
      </p:sp>
      <p:sp>
        <p:nvSpPr>
          <p:cNvPr id="122886" name="Rectangle 8"/>
          <p:cNvSpPr>
            <a:spLocks noChangeArrowheads="1"/>
          </p:cNvSpPr>
          <p:nvPr/>
        </p:nvSpPr>
        <p:spPr bwMode="auto">
          <a:xfrm>
            <a:off x="5422900" y="4724400"/>
            <a:ext cx="2947988" cy="13779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-73.999922, 40.000002, 74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-73.999921, 40.000002, 27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-73.999920, 40.000002, 76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-73.999919, 40.000002, 72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-73.999918, 40.000002, 91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-73.999917, 40.000002, 96</a:t>
            </a:r>
          </a:p>
        </p:txBody>
      </p:sp>
      <p:sp>
        <p:nvSpPr>
          <p:cNvPr id="122887" name="Rectangle 4"/>
          <p:cNvSpPr>
            <a:spLocks noChangeArrowheads="1"/>
          </p:cNvSpPr>
          <p:nvPr/>
        </p:nvSpPr>
        <p:spPr bwMode="auto">
          <a:xfrm>
            <a:off x="871538" y="3989388"/>
            <a:ext cx="3505200" cy="2032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LOAD DATA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TRUNCATE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INTO TABLE input_points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FIELDS TERMINATED BY ','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rid sequence,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val_d1,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val_d2,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 val_d3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)</a:t>
            </a:r>
          </a:p>
        </p:txBody>
      </p:sp>
      <p:sp>
        <p:nvSpPr>
          <p:cNvPr id="122888" name="Rectangle 8"/>
          <p:cNvSpPr>
            <a:spLocks noChangeArrowheads="1"/>
          </p:cNvSpPr>
          <p:nvPr/>
        </p:nvSpPr>
        <p:spPr bwMode="auto">
          <a:xfrm>
            <a:off x="5024438" y="2781300"/>
            <a:ext cx="3744912" cy="16002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sqlldr scott/tiger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control=point_table.ctl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data=input_points.dat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direct=true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columnarrayrows=20000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streamsize=2560000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multithreading=true</a:t>
            </a:r>
          </a:p>
        </p:txBody>
      </p:sp>
      <p:cxnSp>
        <p:nvCxnSpPr>
          <p:cNvPr id="122889" name="Elbow Connector 50"/>
          <p:cNvCxnSpPr>
            <a:cxnSpLocks noChangeShapeType="1"/>
            <a:stCxn id="122886" idx="0"/>
            <a:endCxn id="122888" idx="2"/>
          </p:cNvCxnSpPr>
          <p:nvPr/>
        </p:nvCxnSpPr>
        <p:spPr bwMode="auto">
          <a:xfrm rot="5400000" flipH="1" flipV="1">
            <a:off x="6725444" y="4553744"/>
            <a:ext cx="342900" cy="15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22890" name="Elbow Connector 50"/>
          <p:cNvCxnSpPr>
            <a:cxnSpLocks noChangeShapeType="1"/>
            <a:stCxn id="122887" idx="0"/>
            <a:endCxn id="122888" idx="1"/>
          </p:cNvCxnSpPr>
          <p:nvPr/>
        </p:nvCxnSpPr>
        <p:spPr bwMode="auto">
          <a:xfrm rot="5400000" flipH="1" flipV="1">
            <a:off x="3620294" y="2585244"/>
            <a:ext cx="407988" cy="2400300"/>
          </a:xfrm>
          <a:prstGeom prst="bentConnector2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122891" name="Elbow Connector 50"/>
          <p:cNvCxnSpPr>
            <a:cxnSpLocks noChangeShapeType="1"/>
            <a:stCxn id="122888" idx="0"/>
            <a:endCxn id="122885" idx="2"/>
          </p:cNvCxnSpPr>
          <p:nvPr/>
        </p:nvCxnSpPr>
        <p:spPr bwMode="auto">
          <a:xfrm rot="5400000" flipH="1" flipV="1">
            <a:off x="6725444" y="2609056"/>
            <a:ext cx="342900" cy="15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Initialize the Point Cloud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600200"/>
            <a:ext cx="4006850" cy="4343400"/>
          </a:xfrm>
        </p:spPr>
        <p:txBody>
          <a:bodyPr/>
          <a:lstStyle/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Define the structure and organization of the point cloud</a:t>
            </a:r>
          </a:p>
          <a:p>
            <a:pPr lvl="1"/>
            <a:r>
              <a:rPr lang="en-US" sz="1800"/>
              <a:t>Resolution, dimensions, extent</a:t>
            </a:r>
          </a:p>
          <a:p>
            <a:pPr lvl="1"/>
            <a:r>
              <a:rPr lang="en-US" sz="1800"/>
              <a:t>Block capacity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Specify the location of the blocks for each point cloud</a:t>
            </a:r>
          </a:p>
          <a:p>
            <a:pPr lvl="1"/>
            <a:r>
              <a:rPr lang="en-US" sz="1800"/>
              <a:t>Name of the point blocks table</a:t>
            </a:r>
          </a:p>
          <a:p>
            <a:r>
              <a:rPr lang="en-US" sz="2000">
                <a:ea typeface="ＭＳ Ｐゴシック" pitchFamily="-111" charset="-128"/>
                <a:cs typeface="ＭＳ Ｐゴシック" pitchFamily="-111" charset="-128"/>
              </a:rPr>
              <a:t>The unique identifier of the point cloud is automatically generated.</a:t>
            </a:r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</p:txBody>
      </p:sp>
      <p:sp>
        <p:nvSpPr>
          <p:cNvPr id="123908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23909" name="Rectangle 3"/>
          <p:cNvSpPr>
            <a:spLocks noChangeArrowheads="1"/>
          </p:cNvSpPr>
          <p:nvPr/>
        </p:nvSpPr>
        <p:spPr bwMode="auto">
          <a:xfrm>
            <a:off x="4665663" y="1643063"/>
            <a:ext cx="5111750" cy="440213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INSERT INTO LIDAR_SCENES (ID, POINT_CLOUD)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VALUES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  101,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SDO_PC_PKG.INIT(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BASETABLE         =&gt; 'LIDAR_SCENES',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BASECOL           =&gt; 'POINT_CLOUD',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BLKTABLE          =&gt; 'PC_BLK_01',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PTN_PARAMS        =&gt; 'BLK_CAPACITY=10000',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PC_TOL            =&gt; 0.05,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PC_TOT_DIMENSIONS =&gt; 3,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PC_EXTENT         =&gt;   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SDO_GEOMETRY (2003, 32617, NULL,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  SDO_ELEM_INFO_ARRAY (1,1003,3),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  SDO_ORDINATE_ARRAY (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   289021, 4320940, 290106, 4323640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  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FF0000"/>
                </a:solidFill>
                <a:latin typeface="Courier New" pitchFamily="-111" charset="0"/>
              </a:rPr>
              <a:t>  )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66"/>
                </a:solidFill>
                <a:latin typeface="Courier New" pitchFamily="-111" charset="0"/>
              </a:rPr>
              <a:t>);</a:t>
            </a:r>
          </a:p>
          <a:p>
            <a:pPr algn="l" defTabSz="822325"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sz="1400">
              <a:solidFill>
                <a:srgbClr val="000066"/>
              </a:solidFill>
              <a:latin typeface="Courier New" pitchFamily="-111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cle">
  <a:themeElements>
    <a:clrScheme name="Oracle 1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D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FEAAAA"/>
      </a:accent5>
      <a:accent6>
        <a:srgbClr val="AEAEAE"/>
      </a:accent6>
      <a:hlink>
        <a:srgbClr val="4D4D4D"/>
      </a:hlink>
      <a:folHlink>
        <a:srgbClr val="667263"/>
      </a:folHlink>
    </a:clrScheme>
    <a:fontScheme name="Orac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charset="0"/>
          </a:defRPr>
        </a:defPPr>
      </a:lstStyle>
    </a:lnDef>
  </a:objectDefaults>
  <a:extraClrSchemeLst>
    <a:extraClrScheme>
      <a:clrScheme name="Oracle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Designs\Oracle.pot</Template>
  <TotalTime>53374</TotalTime>
  <Words>11509</Words>
  <Application>Microsoft Macintosh PowerPoint</Application>
  <PresentationFormat>A4 Paper (210x297 mm)</PresentationFormat>
  <Paragraphs>2648</Paragraphs>
  <Slides>153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1" baseType="lpstr">
      <vt:lpstr>Courier New</vt:lpstr>
      <vt:lpstr>Lucida Console</vt:lpstr>
      <vt:lpstr>ＭＳ Ｐゴシック</vt:lpstr>
      <vt:lpstr>Times New Roman</vt:lpstr>
      <vt:lpstr>Univers</vt:lpstr>
      <vt:lpstr>Wingdings</vt:lpstr>
      <vt:lpstr>Arial</vt:lpstr>
      <vt:lpstr>Oracle</vt:lpstr>
      <vt:lpstr>PowerPoint Presentation</vt:lpstr>
      <vt:lpstr>Agenda</vt:lpstr>
      <vt:lpstr>What does 3D support cover ?</vt:lpstr>
      <vt:lpstr>PowerPoint Presentation</vt:lpstr>
      <vt:lpstr>2D Coordinate Systems</vt:lpstr>
      <vt:lpstr>3D Coordinate Systems</vt:lpstr>
      <vt:lpstr>Vertical Systems</vt:lpstr>
      <vt:lpstr>Getting Information about 3D systems</vt:lpstr>
      <vt:lpstr>How is a Compound System Formed ?</vt:lpstr>
      <vt:lpstr>Creating a New Compound System</vt:lpstr>
      <vt:lpstr>Conversions: 2D &lt;-&gt; 3D</vt:lpstr>
      <vt:lpstr>PowerPoint Presentation</vt:lpstr>
      <vt:lpstr>Validating 2½D structures </vt:lpstr>
      <vt:lpstr>Validating 2½D structures </vt:lpstr>
      <vt:lpstr>Remove Unnecessary Z values</vt:lpstr>
      <vt:lpstr>Queries on 2½D data</vt:lpstr>
      <vt:lpstr>PowerPoint Presentation</vt:lpstr>
      <vt:lpstr>Exploiting the Z in “classic” geometries</vt:lpstr>
      <vt:lpstr>SDO_GEOMETRY – Classic Types </vt:lpstr>
      <vt:lpstr>Modeling Surfaces</vt:lpstr>
      <vt:lpstr>SDO_GEOMETRY – Composite Surfaces</vt:lpstr>
      <vt:lpstr>Example of Composite Surface</vt:lpstr>
      <vt:lpstr>Optimized Surfaces</vt:lpstr>
      <vt:lpstr>Modeling Solids</vt:lpstr>
      <vt:lpstr>SDO_GEOMETRY - Solids</vt:lpstr>
      <vt:lpstr>Example of Simple Solid</vt:lpstr>
      <vt:lpstr>Face orientation rules</vt:lpstr>
      <vt:lpstr>Example of Optimized Solid : Box</vt:lpstr>
      <vt:lpstr>Example of Solid with Hole</vt:lpstr>
      <vt:lpstr>Example: Building with Atrium Modeled as a composite solid</vt:lpstr>
      <vt:lpstr>Example: Building with Atrium Modeled as a composite solid</vt:lpstr>
      <vt:lpstr>Example: Building with Atrium Modeled as a simple solid</vt:lpstr>
      <vt:lpstr>Example: Building with Atrium Modeled as a simple solid</vt:lpstr>
      <vt:lpstr>Validating 3D structures</vt:lpstr>
      <vt:lpstr>Validating 3D structures</vt:lpstr>
      <vt:lpstr>Summary of 3D GTYPES </vt:lpstr>
      <vt:lpstr>Spatial 3D Data Model</vt:lpstr>
      <vt:lpstr>PowerPoint Presentation</vt:lpstr>
      <vt:lpstr>Operations on 3D Data</vt:lpstr>
      <vt:lpstr>From 2D to 3D: Extrusion</vt:lpstr>
      <vt:lpstr>Extrusion Syntax</vt:lpstr>
      <vt:lpstr>Extrusion example</vt:lpstr>
      <vt:lpstr>Extrusion example</vt:lpstr>
      <vt:lpstr>Decomposing a 3D object: EXTRACT3D</vt:lpstr>
      <vt:lpstr>Element Labels</vt:lpstr>
      <vt:lpstr>Examples of Labels</vt:lpstr>
      <vt:lpstr>Examples of Labels</vt:lpstr>
      <vt:lpstr>PowerPoint Presentation</vt:lpstr>
      <vt:lpstr>Convert to KML</vt:lpstr>
      <vt:lpstr>Raw KML output</vt:lpstr>
      <vt:lpstr>Generate KML documents</vt:lpstr>
      <vt:lpstr>Enable Access to XDB repository </vt:lpstr>
      <vt:lpstr>Publish KML in the XDB Repository</vt:lpstr>
      <vt:lpstr>Access the KML files </vt:lpstr>
      <vt:lpstr>View in Google Earth</vt:lpstr>
      <vt:lpstr>PowerPoint Presentation</vt:lpstr>
      <vt:lpstr>Convert to GML</vt:lpstr>
      <vt:lpstr>Raw GML output</vt:lpstr>
      <vt:lpstr>Convert to CityGML</vt:lpstr>
      <vt:lpstr>Publish GML in the XDB Repository</vt:lpstr>
      <vt:lpstr>Access the XML files </vt:lpstr>
      <vt:lpstr>PowerPoint Presentation</vt:lpstr>
      <vt:lpstr>Loading CityGML</vt:lpstr>
      <vt:lpstr>Data Models for City Landscapes</vt:lpstr>
      <vt:lpstr>Semantic City Models</vt:lpstr>
      <vt:lpstr>PowerPoint Presentation</vt:lpstr>
      <vt:lpstr>Populate 3D metadata</vt:lpstr>
      <vt:lpstr>Creating a 3D index</vt:lpstr>
      <vt:lpstr>Some 3D queries</vt:lpstr>
      <vt:lpstr>Some 3D queries</vt:lpstr>
      <vt:lpstr>Some 3D queries</vt:lpstr>
      <vt:lpstr>Some 3D queries</vt:lpstr>
      <vt:lpstr>Combining 2D and 3D</vt:lpstr>
      <vt:lpstr>Combining 2D and 3D  Summary of Capabilities</vt:lpstr>
      <vt:lpstr>Java Interface </vt:lpstr>
      <vt:lpstr>PowerPoint Presentation</vt:lpstr>
      <vt:lpstr>What is LiDAR Data ?</vt:lpstr>
      <vt:lpstr>Point Cloud Challenges </vt:lpstr>
      <vt:lpstr>Storage Model (1): using the SDO_PC type</vt:lpstr>
      <vt:lpstr>Storage Model</vt:lpstr>
      <vt:lpstr>Storage Model</vt:lpstr>
      <vt:lpstr>Storage Model</vt:lpstr>
      <vt:lpstr>Package SDO_PC_PKG</vt:lpstr>
      <vt:lpstr>Point Clouds Workflow using SDO_PC</vt:lpstr>
      <vt:lpstr>Loading Point Clouds in SDO_PC</vt:lpstr>
      <vt:lpstr>1. Creating Point Cloud Tables</vt:lpstr>
      <vt:lpstr>The SDO_PC type </vt:lpstr>
      <vt:lpstr>The SDO_PC type </vt:lpstr>
      <vt:lpstr>2. Creating Point Cloud Block Tables</vt:lpstr>
      <vt:lpstr>The SDO_PC_BLK type</vt:lpstr>
      <vt:lpstr>The SDO_PC_BLK type </vt:lpstr>
      <vt:lpstr>PC BLOB Structure </vt:lpstr>
      <vt:lpstr>3. Loading using libLAS</vt:lpstr>
      <vt:lpstr>Using las2oci</vt:lpstr>
      <vt:lpstr>Using las2oci</vt:lpstr>
      <vt:lpstr>4. Loading from text files</vt:lpstr>
      <vt:lpstr>Use all dimensions</vt:lpstr>
      <vt:lpstr>Load the Text File into a Point Table</vt:lpstr>
      <vt:lpstr>Initialize the Point Cloud</vt:lpstr>
      <vt:lpstr>Load the Point Cloud from the Point Table</vt:lpstr>
      <vt:lpstr>5. Create Spatial Indexes</vt:lpstr>
      <vt:lpstr>Create Spatial Indexes</vt:lpstr>
      <vt:lpstr>6. Processing Point Clouds</vt:lpstr>
      <vt:lpstr>Processing Point Clouds</vt:lpstr>
      <vt:lpstr>CLIP_PC: Clipping from a Point Cloud</vt:lpstr>
      <vt:lpstr>Clipping Result</vt:lpstr>
      <vt:lpstr>Clipping from a Point Cloud</vt:lpstr>
      <vt:lpstr>Clipping Result</vt:lpstr>
      <vt:lpstr>TO_GEOMETRY: Convert to Geometries</vt:lpstr>
      <vt:lpstr>TO_GEOMETRY result</vt:lpstr>
      <vt:lpstr>TO_GEOMETRY result with point IDs</vt:lpstr>
      <vt:lpstr>Viewing the Points</vt:lpstr>
      <vt:lpstr>The REMOVE_ATTRIBUTES function</vt:lpstr>
      <vt:lpstr>Viewing the Points</vt:lpstr>
      <vt:lpstr>Storage Model (2): Simple Point Tables</vt:lpstr>
      <vt:lpstr>Point Clouds Workflow for Relational Type </vt:lpstr>
      <vt:lpstr>Loading: Simple and Direct</vt:lpstr>
      <vt:lpstr>External Table Definition for CSV input</vt:lpstr>
      <vt:lpstr>External Table Definition for LAS input</vt:lpstr>
      <vt:lpstr>Point Cloud tools</vt:lpstr>
      <vt:lpstr>Point Cloud tools</vt:lpstr>
      <vt:lpstr>PowerPoint Presentation</vt:lpstr>
      <vt:lpstr>Triangulated Irregular Networks (TINs)</vt:lpstr>
      <vt:lpstr>Storage Model</vt:lpstr>
      <vt:lpstr>Storage Model</vt:lpstr>
      <vt:lpstr>Storage Model</vt:lpstr>
      <vt:lpstr>Storage Model</vt:lpstr>
      <vt:lpstr>TINs Workflow</vt:lpstr>
      <vt:lpstr>Package SDO_TIN_PKG</vt:lpstr>
      <vt:lpstr>1. Creating TIN Tables</vt:lpstr>
      <vt:lpstr>The SDO_TIN type </vt:lpstr>
      <vt:lpstr>The SDO_TIN type </vt:lpstr>
      <vt:lpstr>2. Creating TIN Block Tables</vt:lpstr>
      <vt:lpstr>The SDO_TIN_BLK type</vt:lpstr>
      <vt:lpstr>The SDO_TIN_BLK type </vt:lpstr>
      <vt:lpstr>Tin BLOB Structures </vt:lpstr>
      <vt:lpstr>3. Creating TINS</vt:lpstr>
      <vt:lpstr>Convert LAS file to text</vt:lpstr>
      <vt:lpstr>Load the Text File into a Point Table</vt:lpstr>
      <vt:lpstr>Initialize the TIN</vt:lpstr>
      <vt:lpstr>Load the TIN from the Point Table</vt:lpstr>
      <vt:lpstr>5. Create Spatial Indexes</vt:lpstr>
      <vt:lpstr>Create Spatial Indexes</vt:lpstr>
      <vt:lpstr>6. Processing Tins</vt:lpstr>
      <vt:lpstr>Processing Point Clouds</vt:lpstr>
      <vt:lpstr>CLIP_TIN: Clipping from a TIN</vt:lpstr>
      <vt:lpstr>Clipping from a Tin</vt:lpstr>
      <vt:lpstr>TO_GEOMETRY: Convert to Geometries</vt:lpstr>
      <vt:lpstr>TO_GEOMETRY result</vt:lpstr>
      <vt:lpstr>Viewing the Triangles</vt:lpstr>
      <vt:lpstr>The GET_ELEMENTS function</vt:lpstr>
      <vt:lpstr>Viewing the Triangles</vt:lpstr>
      <vt:lpstr>PowerPoint Presentation</vt:lpstr>
    </vt:vector>
  </TitlesOfParts>
  <Company>Oracle Corporation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Godfrind</dc:creator>
  <cp:lastModifiedBy>Microsoft Office User</cp:lastModifiedBy>
  <cp:revision>301</cp:revision>
  <dcterms:created xsi:type="dcterms:W3CDTF">2016-10-28T14:03:46Z</dcterms:created>
  <dcterms:modified xsi:type="dcterms:W3CDTF">2017-08-23T12:37:34Z</dcterms:modified>
</cp:coreProperties>
</file>